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9144000" cy="6858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elvetica Neue" panose="020B0604020202020204" charset="0"/>
      <p:regular r:id="rId14"/>
      <p:bold r:id="rId15"/>
      <p:italic r:id="rId16"/>
      <p:boldItalic r:id="rId17"/>
    </p:embeddedFont>
    <p:embeddedFont>
      <p:font typeface="Lato" panose="020B0604020202020204" charset="0"/>
      <p:regular r:id="rId18"/>
      <p:bold r:id="rId19"/>
      <p:italic r:id="rId20"/>
      <p:boldItalic r:id="rId21"/>
    </p:embeddedFont>
    <p:embeddedFont>
      <p:font typeface="Lato Light" panose="020B0604020202020204" charset="0"/>
      <p:regular r:id="rId22"/>
      <p:bold r:id="rId23"/>
      <p:italic r:id="rId24"/>
      <p:boldItalic r:id="rId25"/>
    </p:embeddedFont>
    <p:embeddedFont>
      <p:font typeface="Open Sans" panose="020B0604020202020204" charset="0"/>
      <p:regular r:id="rId26"/>
      <p:bold r:id="rId27"/>
      <p:italic r:id="rId28"/>
      <p:boldItalic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font" Target="fonts/font2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font" Target="fonts/font23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36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font" Target="fonts/font21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1687ce854_12_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g71687ce854_1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1687ce854_2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1687ce854_21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1cf5469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1cf546980_0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1cf54698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1cf546980_0_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1687ce854_12_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g71687ce854_1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44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97151" y="1181100"/>
            <a:ext cx="7041078" cy="594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-1382393" y="1873112"/>
            <a:ext cx="3395770" cy="31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788302" y="1430806"/>
            <a:ext cx="5487574" cy="126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2D0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00B2D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788302" y="2723556"/>
            <a:ext cx="5487574" cy="71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>
  <p:cSld name="Due contenuti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672785" y="1673210"/>
            <a:ext cx="3735092" cy="295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2"/>
          </p:nvPr>
        </p:nvSpPr>
        <p:spPr>
          <a:xfrm>
            <a:off x="4716557" y="1672981"/>
            <a:ext cx="3735092" cy="296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2D0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667271" y="831372"/>
            <a:ext cx="6609907" cy="63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2D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B2D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7836877" y="2644866"/>
            <a:ext cx="2667123" cy="246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3"/>
          <p:cNvGrpSpPr/>
          <p:nvPr/>
        </p:nvGrpSpPr>
        <p:grpSpPr>
          <a:xfrm>
            <a:off x="-804111" y="1523480"/>
            <a:ext cx="9255760" cy="91440"/>
            <a:chOff x="-81280" y="2056448"/>
            <a:chExt cx="9255760" cy="91440"/>
          </a:xfrm>
        </p:grpSpPr>
        <p:cxnSp>
          <p:nvCxnSpPr>
            <p:cNvPr id="25" name="Google Shape;25;p3"/>
            <p:cNvCxnSpPr/>
            <p:nvPr/>
          </p:nvCxnSpPr>
          <p:spPr>
            <a:xfrm>
              <a:off x="-81280" y="2093278"/>
              <a:ext cx="9164320" cy="0"/>
            </a:xfrm>
            <a:prstGeom prst="straightConnector1">
              <a:avLst/>
            </a:prstGeom>
            <a:noFill/>
            <a:ln w="19050" cap="flat" cmpd="sng">
              <a:solidFill>
                <a:srgbClr val="00B2D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6" name="Google Shape;26;p3"/>
            <p:cNvSpPr/>
            <p:nvPr/>
          </p:nvSpPr>
          <p:spPr>
            <a:xfrm>
              <a:off x="9083040" y="2056448"/>
              <a:ext cx="91440" cy="91440"/>
            </a:xfrm>
            <a:prstGeom prst="ellipse">
              <a:avLst/>
            </a:prstGeom>
            <a:noFill/>
            <a:ln w="19050" cap="flat" cmpd="sng">
              <a:solidFill>
                <a:srgbClr val="00B2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4"/>
                <a:buFont typeface="Arial"/>
                <a:buNone/>
              </a:pPr>
              <a:endParaRPr sz="1534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667269" y="4767264"/>
            <a:ext cx="7784380" cy="21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4481762" y="4779294"/>
            <a:ext cx="33387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titolo">
  <p:cSld name="1_Diapositiva titol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>
            <a:off x="667269" y="1079499"/>
            <a:ext cx="7784380" cy="3408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7836877" y="2644866"/>
            <a:ext cx="2667123" cy="24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667269" y="4767264"/>
            <a:ext cx="7784380" cy="215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sh">
  <p:cSld name="slash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 1">
  <p:cSld name="Diapositiva titolo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3420" y="342900"/>
            <a:ext cx="27624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311566" y="142037"/>
            <a:ext cx="3780000" cy="2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sz="800"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TITLE_AND_BODY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 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-178005" y="4769491"/>
            <a:ext cx="9500009" cy="669727"/>
          </a:xfrm>
          <a:prstGeom prst="rect">
            <a:avLst/>
          </a:prstGeom>
          <a:solidFill>
            <a:srgbClr val="2973B4"/>
          </a:solidFill>
          <a:ln>
            <a:noFill/>
          </a:ln>
        </p:spPr>
        <p:txBody>
          <a:bodyPr spcFirstLastPara="1" wrap="square" lIns="11675" tIns="11675" rIns="11675" bIns="11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"/>
              <a:buNone/>
            </a:pPr>
            <a:endParaRPr sz="15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" name="Google Shape;45;p9" descr="Logo_Indire_bianco_per_we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3713" y="4769679"/>
            <a:ext cx="942431" cy="374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 descr="logo corto FSE bianco trasp_Tavola disegno 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869" y="4769679"/>
            <a:ext cx="1339081" cy="37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9" descr="bianc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391" y="4769679"/>
            <a:ext cx="998977" cy="37461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9"/>
          <p:cNvSpPr/>
          <p:nvPr/>
        </p:nvSpPr>
        <p:spPr>
          <a:xfrm>
            <a:off x="-2" y="-3526"/>
            <a:ext cx="9144005" cy="168911"/>
          </a:xfrm>
          <a:prstGeom prst="rect">
            <a:avLst/>
          </a:prstGeom>
          <a:solidFill>
            <a:srgbClr val="2372B6"/>
          </a:solidFill>
          <a:ln w="12700" cap="flat" cmpd="sng">
            <a:solidFill>
              <a:srgbClr val="4A7EBB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45407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endParaRPr sz="15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" name="Google Shape;49;p9"/>
          <p:cNvSpPr txBox="1"/>
          <p:nvPr/>
        </p:nvSpPr>
        <p:spPr>
          <a:xfrm>
            <a:off x="-4468" y="-1535"/>
            <a:ext cx="9152936" cy="32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75" tIns="11675" rIns="11675" bIns="11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Lato Light"/>
              <a:buNone/>
            </a:pPr>
            <a:r>
              <a:rPr lang="it-IT" sz="13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Seminario nazionale della Rete </a:t>
            </a:r>
            <a:r>
              <a:rPr lang="it-IT" sz="1300" b="0" i="1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Avanguardie educative </a:t>
            </a:r>
            <a:r>
              <a:rPr lang="it-IT" sz="13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-  Busto Arsizio, 5-6 dicembre 2019 </a:t>
            </a:r>
            <a:endParaRPr sz="1000"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6293915" y="4674452"/>
            <a:ext cx="259286" cy="18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sz="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79100" rIns="79100" bIns="791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79100" rIns="79100" bIns="791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79100" rIns="79100" bIns="791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79100" rIns="79100" bIns="791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3 colonne">
  <p:cSld name="1_Layout 3 colonn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body" idx="1"/>
          </p:nvPr>
        </p:nvSpPr>
        <p:spPr>
          <a:xfrm>
            <a:off x="465138" y="1962150"/>
            <a:ext cx="2649600" cy="20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2"/>
          </p:nvPr>
        </p:nvSpPr>
        <p:spPr>
          <a:xfrm>
            <a:off x="3247124" y="1962150"/>
            <a:ext cx="2649600" cy="20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3"/>
          </p:nvPr>
        </p:nvSpPr>
        <p:spPr>
          <a:xfrm>
            <a:off x="6027738" y="1962150"/>
            <a:ext cx="2649600" cy="20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4"/>
          </p:nvPr>
        </p:nvSpPr>
        <p:spPr>
          <a:xfrm>
            <a:off x="4702175" y="697706"/>
            <a:ext cx="3975000" cy="95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spcBef>
                <a:spcPts val="340"/>
              </a:spcBef>
              <a:spcAft>
                <a:spcPts val="0"/>
              </a:spcAft>
              <a:buClr>
                <a:srgbClr val="0D5B90"/>
              </a:buClr>
              <a:buSzPts val="1400"/>
              <a:buFont typeface="Arial"/>
              <a:buNone/>
              <a:defRPr sz="1700" b="0" i="1" u="none" strike="noStrike" cap="none">
                <a:solidFill>
                  <a:srgbClr val="0D5B9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5"/>
          </p:nvPr>
        </p:nvSpPr>
        <p:spPr>
          <a:xfrm>
            <a:off x="465138" y="4388950"/>
            <a:ext cx="8212200" cy="42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6"/>
          </p:nvPr>
        </p:nvSpPr>
        <p:spPr>
          <a:xfrm>
            <a:off x="221186" y="697706"/>
            <a:ext cx="3780000" cy="20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00"/>
              </a:spcBef>
              <a:spcAft>
                <a:spcPts val="0"/>
              </a:spcAft>
              <a:buClr>
                <a:srgbClr val="2662A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2662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 1">
  <p:cSld name="TITLE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_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43420" y="342900"/>
            <a:ext cx="2762422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2"/>
          </p:nvPr>
        </p:nvSpPr>
        <p:spPr>
          <a:xfrm>
            <a:off x="5311566" y="142037"/>
            <a:ext cx="3779953" cy="20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sh">
  <p:cSld name="slash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1546560" y="274303"/>
            <a:ext cx="0" cy="322541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1;p1"/>
          <p:cNvSpPr/>
          <p:nvPr/>
        </p:nvSpPr>
        <p:spPr>
          <a:xfrm>
            <a:off x="0" y="1"/>
            <a:ext cx="9144000" cy="746312"/>
          </a:xfrm>
          <a:prstGeom prst="rect">
            <a:avLst/>
          </a:prstGeom>
          <a:solidFill>
            <a:srgbClr val="00B2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1"/>
              <a:buFont typeface="Arial"/>
              <a:buNone/>
            </a:pPr>
            <a:endParaRPr sz="115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65774" y="144110"/>
            <a:ext cx="4012453" cy="45809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4481762" y="4779294"/>
            <a:ext cx="33387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821775" y="2572359"/>
            <a:ext cx="54876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270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t-IT" dirty="0">
                <a:solidFill>
                  <a:srgbClr val="32B0C5"/>
                </a:solidFill>
              </a:rPr>
              <a:t>Presentazione della sperimentazione in classe</a:t>
            </a:r>
            <a:endParaRPr dirty="0">
              <a:solidFill>
                <a:srgbClr val="32B0C5"/>
              </a:solidFill>
            </a:endParaRPr>
          </a:p>
        </p:txBody>
      </p:sp>
      <p:sp>
        <p:nvSpPr>
          <p:cNvPr id="81" name="Google Shape;81;p18"/>
          <p:cNvSpPr txBox="1"/>
          <p:nvPr/>
        </p:nvSpPr>
        <p:spPr>
          <a:xfrm>
            <a:off x="1051518" y="3637725"/>
            <a:ext cx="297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chemeClr val="dk1"/>
                </a:solidFill>
              </a:rPr>
              <a:t>[NOME, COGNOME DOCENTE]</a:t>
            </a:r>
            <a:br>
              <a:rPr lang="it-IT">
                <a:solidFill>
                  <a:schemeClr val="dk1"/>
                </a:solidFill>
              </a:rPr>
            </a:br>
            <a:r>
              <a:rPr lang="it-IT">
                <a:solidFill>
                  <a:schemeClr val="dk1"/>
                </a:solidFill>
              </a:rPr>
              <a:t>[SCUOLA]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solidFill>
                  <a:schemeClr val="dk1"/>
                </a:solidFill>
              </a:rPr>
              <a:t>[DISCIPLINA]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/>
        </p:nvSpPr>
        <p:spPr>
          <a:xfrm>
            <a:off x="707200" y="1554725"/>
            <a:ext cx="7524600" cy="3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</a:rPr>
              <a:t>In questa parte è necessario ripercorrere le fasi salienti della progettazione didattica e del lavoro svolto in classe (progettazione didattica, tempi, numero di lezioni, ecc.).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</a:rPr>
              <a:t> </a:t>
            </a:r>
            <a:endParaRPr sz="1600" b="1" dirty="0">
              <a:solidFill>
                <a:srgbClr val="FF0000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b="1" dirty="0">
                <a:solidFill>
                  <a:srgbClr val="FF0000"/>
                </a:solidFill>
              </a:rPr>
              <a:t>Prevedere 2-3 SLIDE</a:t>
            </a:r>
            <a:br>
              <a:rPr lang="it-IT" sz="1100" dirty="0">
                <a:solidFill>
                  <a:schemeClr val="dk1"/>
                </a:solidFill>
              </a:rPr>
            </a:br>
            <a:endParaRPr sz="1100" dirty="0">
              <a:solidFill>
                <a:schemeClr val="dk1"/>
              </a:solidFill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9"/>
          <p:cNvPicPr preferRelativeResize="0"/>
          <p:nvPr/>
        </p:nvPicPr>
        <p:blipFill rotWithShape="1">
          <a:blip r:embed="rId3">
            <a:alphaModFix/>
          </a:blip>
          <a:srcRect l="32967" t="34475" r="26675" b="35741"/>
          <a:stretch/>
        </p:blipFill>
        <p:spPr>
          <a:xfrm>
            <a:off x="3337188" y="3199775"/>
            <a:ext cx="2469624" cy="12423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BD2B7FF2-6C17-47D4-9F46-A275BA4F7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2400" dirty="0"/>
              <a:t>1. Descrizione dell’attività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/>
        </p:nvSpPr>
        <p:spPr>
          <a:xfrm>
            <a:off x="615700" y="1591925"/>
            <a:ext cx="7524600" cy="3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</a:rPr>
              <a:t>In questa sezione si riflette su quanto svolto, quali azioni della propria pratica didattica sono cambiate, quali connessioni sono state fatte tra “teoria TEAL” e riscontro in classe. 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FF0000"/>
                </a:solidFill>
              </a:rPr>
              <a:t>Prevedere 2-3 SLIDE</a:t>
            </a:r>
            <a:br>
              <a:rPr lang="it-IT" sz="1100" dirty="0">
                <a:solidFill>
                  <a:schemeClr val="dk1"/>
                </a:solidFill>
              </a:rPr>
            </a:br>
            <a:endParaRPr sz="1100" dirty="0">
              <a:solidFill>
                <a:schemeClr val="dk1"/>
              </a:solidFill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901200" y="850025"/>
            <a:ext cx="7341600" cy="7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/>
          </a:p>
        </p:txBody>
      </p:sp>
      <p:pic>
        <p:nvPicPr>
          <p:cNvPr id="95" name="Google Shape;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2583" y="2983425"/>
            <a:ext cx="2242176" cy="14947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EB2D23D-00D2-4A81-8375-B0A2C4B17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2400" dirty="0"/>
              <a:t>2. Riflessione sul processo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/>
        </p:nvSpPr>
        <p:spPr>
          <a:xfrm>
            <a:off x="647029" y="1647351"/>
            <a:ext cx="7829700" cy="3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</a:rPr>
              <a:t>In questa ultima sezione è importante dare voce agli studenti: considerazioni (anche critiche) riportate in maniera integrale e commentate dal docente. Si chiede anche di r</a:t>
            </a:r>
            <a:r>
              <a:rPr lang="it-IT" sz="1600" dirty="0">
                <a:solidFill>
                  <a:schemeClr val="dk1"/>
                </a:solidFill>
                <a:highlight>
                  <a:srgbClr val="FFFFFF"/>
                </a:highlight>
              </a:rPr>
              <a:t>iportare e commentare alcune considerazioni che provengono dagli studenti a partire dagli strumenti di  autovalutazione utilizzati.</a:t>
            </a:r>
            <a:endParaRPr sz="16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FF0000"/>
                </a:solidFill>
              </a:rPr>
              <a:t>Prevedere 2-3 SLIDE</a:t>
            </a:r>
            <a:br>
              <a:rPr lang="it-IT" sz="1100" dirty="0">
                <a:solidFill>
                  <a:schemeClr val="dk1"/>
                </a:solidFill>
              </a:rPr>
            </a:br>
            <a:endParaRPr sz="1100" dirty="0">
              <a:solidFill>
                <a:schemeClr val="dk1"/>
              </a:solidFill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1"/>
          <p:cNvPicPr preferRelativeResize="0"/>
          <p:nvPr/>
        </p:nvPicPr>
        <p:blipFill rotWithShape="1">
          <a:blip r:embed="rId3">
            <a:alphaModFix/>
          </a:blip>
          <a:srcRect l="10720" t="11758" r="7753" b="11689"/>
          <a:stretch/>
        </p:blipFill>
        <p:spPr>
          <a:xfrm>
            <a:off x="3873375" y="3292401"/>
            <a:ext cx="2330349" cy="10940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B613E76-39D9-4CC9-9FAF-BB3D43355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2400" dirty="0">
                <a:solidFill>
                  <a:srgbClr val="32B0C5"/>
                </a:solidFill>
              </a:rPr>
              <a:t>3. La voce degli studenti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256853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za struttur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Presentazione su schermo (16:9)</PresentationFormat>
  <Paragraphs>26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6</vt:i4>
      </vt:variant>
    </vt:vector>
  </HeadingPairs>
  <TitlesOfParts>
    <vt:vector size="16" baseType="lpstr">
      <vt:lpstr>Courier New</vt:lpstr>
      <vt:lpstr>Lato Light</vt:lpstr>
      <vt:lpstr>Helvetica Neue</vt:lpstr>
      <vt:lpstr>Source Sans Pro</vt:lpstr>
      <vt:lpstr>Open Sans</vt:lpstr>
      <vt:lpstr>Arial</vt:lpstr>
      <vt:lpstr>Lato</vt:lpstr>
      <vt:lpstr>Calibri</vt:lpstr>
      <vt:lpstr>Personalizza struttura</vt:lpstr>
      <vt:lpstr>1_Personalizza struttura</vt:lpstr>
      <vt:lpstr>Presentazione standard di PowerPoint</vt:lpstr>
      <vt:lpstr>Presentazione della sperimentazione in classe</vt:lpstr>
      <vt:lpstr>1. Descrizione dell’attività</vt:lpstr>
      <vt:lpstr>2. Riflessione sul processo</vt:lpstr>
      <vt:lpstr>3. La voce degli studenti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camilla</cp:lastModifiedBy>
  <cp:revision>1</cp:revision>
  <dcterms:modified xsi:type="dcterms:W3CDTF">2020-04-01T07:51:09Z</dcterms:modified>
</cp:coreProperties>
</file>