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3" r:id="rId27"/>
    <p:sldId id="284" r:id="rId28"/>
    <p:sldId id="285" r:id="rId29"/>
    <p:sldId id="286" r:id="rId30"/>
    <p:sldId id="287" r:id="rId31"/>
    <p:sldId id="288" r:id="rId32"/>
    <p:sldId id="315" r:id="rId33"/>
    <p:sldId id="295" r:id="rId34"/>
    <p:sldId id="298" r:id="rId35"/>
    <p:sldId id="299" r:id="rId36"/>
    <p:sldId id="300" r:id="rId37"/>
    <p:sldId id="301" r:id="rId38"/>
    <p:sldId id="302" r:id="rId39"/>
    <p:sldId id="303" r:id="rId40"/>
    <p:sldId id="304" r:id="rId41"/>
    <p:sldId id="305" r:id="rId42"/>
    <p:sldId id="306" r:id="rId43"/>
    <p:sldId id="307" r:id="rId44"/>
    <p:sldId id="308" r:id="rId45"/>
    <p:sldId id="309" r:id="rId46"/>
    <p:sldId id="310" r:id="rId47"/>
    <p:sldId id="311" r:id="rId48"/>
    <p:sldId id="312" r:id="rId49"/>
    <p:sldId id="313" r:id="rId50"/>
    <p:sldId id="314" r:id="rId51"/>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6" autoAdjust="0"/>
    <p:restoredTop sz="99872" autoAdjust="0"/>
  </p:normalViewPr>
  <p:slideViewPr>
    <p:cSldViewPr snapToGrid="0" snapToObjects="1">
      <p:cViewPr>
        <p:scale>
          <a:sx n="100" d="100"/>
          <a:sy n="100" d="100"/>
        </p:scale>
        <p:origin x="-1232" y="-10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B7EECA-3E2A-D942-835E-EFBDD6781381}" type="datetimeFigureOut">
              <a:rPr lang="it-IT" smtClean="0"/>
              <a:t>31/01/19</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2B9B36-319E-224F-8CEF-B4A4538A38BC}" type="slidenum">
              <a:rPr lang="it-IT" smtClean="0"/>
              <a:t>‹n.›</a:t>
            </a:fld>
            <a:endParaRPr lang="it-IT"/>
          </a:p>
        </p:txBody>
      </p:sp>
    </p:spTree>
    <p:extLst>
      <p:ext uri="{BB962C8B-B14F-4D97-AF65-F5344CB8AC3E}">
        <p14:creationId xmlns:p14="http://schemas.microsoft.com/office/powerpoint/2010/main" val="40827725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42B9B36-319E-224F-8CEF-B4A4538A38BC}" type="slidenum">
              <a:rPr lang="it-IT" smtClean="0"/>
              <a:t>32</a:t>
            </a:fld>
            <a:endParaRPr lang="it-IT"/>
          </a:p>
        </p:txBody>
      </p:sp>
    </p:spTree>
    <p:extLst>
      <p:ext uri="{BB962C8B-B14F-4D97-AF65-F5344CB8AC3E}">
        <p14:creationId xmlns:p14="http://schemas.microsoft.com/office/powerpoint/2010/main" val="171497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42B9B36-319E-224F-8CEF-B4A4538A38BC}" type="slidenum">
              <a:rPr lang="it-IT" smtClean="0"/>
              <a:t>33</a:t>
            </a:fld>
            <a:endParaRPr lang="it-IT"/>
          </a:p>
        </p:txBody>
      </p:sp>
    </p:spTree>
    <p:extLst>
      <p:ext uri="{BB962C8B-B14F-4D97-AF65-F5344CB8AC3E}">
        <p14:creationId xmlns:p14="http://schemas.microsoft.com/office/powerpoint/2010/main" val="171497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438bc38ed8_0_371:notes"/>
          <p:cNvSpPr txBox="1"/>
          <p:nvPr/>
        </p:nvSpPr>
        <p:spPr>
          <a:xfrm>
            <a:off x="3881207" y="8686471"/>
            <a:ext cx="2973900" cy="454800"/>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34</a:t>
            </a:fld>
            <a:endParaRPr sz="1200"/>
          </a:p>
        </p:txBody>
      </p:sp>
      <p:sp>
        <p:nvSpPr>
          <p:cNvPr id="281" name="Google Shape;281;g438bc38ed8_0_371:notes"/>
          <p:cNvSpPr>
            <a:spLocks noGrp="1" noRot="1" noChangeAspect="1"/>
          </p:cNvSpPr>
          <p:nvPr>
            <p:ph type="sldImg" idx="2"/>
          </p:nvPr>
        </p:nvSpPr>
        <p:spPr>
          <a:xfrm>
            <a:off x="1143000" y="695325"/>
            <a:ext cx="4570413" cy="34274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524288"/>
            <a:headEnd type="none" w="sm" len="sm"/>
            <a:tailEnd type="none" w="sm" len="sm"/>
          </a:ln>
        </p:spPr>
      </p:sp>
      <p:sp>
        <p:nvSpPr>
          <p:cNvPr id="282" name="Google Shape;282;g438bc38ed8_0_371:notes"/>
          <p:cNvSpPr txBox="1">
            <a:spLocks noGrp="1"/>
          </p:cNvSpPr>
          <p:nvPr>
            <p:ph type="body" idx="1"/>
          </p:nvPr>
        </p:nvSpPr>
        <p:spPr>
          <a:xfrm>
            <a:off x="685512" y="4343235"/>
            <a:ext cx="5487000" cy="4115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600" b="0" i="0" u="none" strike="noStrike" cap="non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E956D58-DE8C-8443-B69F-978DAEF7164E}" type="datetimeFigureOut">
              <a:rPr lang="it-IT" smtClean="0"/>
              <a:t>31/01/19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7C16B53-1832-6E44-8192-4F1CB7283858}" type="slidenum">
              <a:rPr lang="it-IT" smtClean="0"/>
              <a:t>‹n.›</a:t>
            </a:fld>
            <a:endParaRPr lang="it-IT"/>
          </a:p>
        </p:txBody>
      </p:sp>
    </p:spTree>
    <p:extLst>
      <p:ext uri="{BB962C8B-B14F-4D97-AF65-F5344CB8AC3E}">
        <p14:creationId xmlns:p14="http://schemas.microsoft.com/office/powerpoint/2010/main" val="3826748655"/>
      </p:ext>
    </p:extLst>
  </p:cSld>
  <p:clrMapOvr>
    <a:masterClrMapping/>
  </p:clrMapOvr>
  <p:transition xmlns:p14="http://schemas.microsoft.com/office/powerpoint/2010/main" spd="slow">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E956D58-DE8C-8443-B69F-978DAEF7164E}" type="datetimeFigureOut">
              <a:rPr lang="it-IT" smtClean="0"/>
              <a:t>31/01/19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7C16B53-1832-6E44-8192-4F1CB7283858}" type="slidenum">
              <a:rPr lang="it-IT" smtClean="0"/>
              <a:t>‹n.›</a:t>
            </a:fld>
            <a:endParaRPr lang="it-IT"/>
          </a:p>
        </p:txBody>
      </p:sp>
    </p:spTree>
    <p:extLst>
      <p:ext uri="{BB962C8B-B14F-4D97-AF65-F5344CB8AC3E}">
        <p14:creationId xmlns:p14="http://schemas.microsoft.com/office/powerpoint/2010/main" val="2366333087"/>
      </p:ext>
    </p:extLst>
  </p:cSld>
  <p:clrMapOvr>
    <a:masterClrMapping/>
  </p:clrMapOvr>
  <p:transition xmlns:p14="http://schemas.microsoft.com/office/powerpoint/2010/main" spd="slow">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6E956D58-DE8C-8443-B69F-978DAEF7164E}" type="datetimeFigureOut">
              <a:rPr lang="it-IT" smtClean="0"/>
              <a:t>31/01/19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7C16B53-1832-6E44-8192-4F1CB7283858}" type="slidenum">
              <a:rPr lang="it-IT" smtClean="0"/>
              <a:t>‹n.›</a:t>
            </a:fld>
            <a:endParaRPr lang="it-IT"/>
          </a:p>
        </p:txBody>
      </p:sp>
    </p:spTree>
    <p:extLst>
      <p:ext uri="{BB962C8B-B14F-4D97-AF65-F5344CB8AC3E}">
        <p14:creationId xmlns:p14="http://schemas.microsoft.com/office/powerpoint/2010/main" val="756052659"/>
      </p:ext>
    </p:extLst>
  </p:cSld>
  <p:clrMapOvr>
    <a:masterClrMapping/>
  </p:clrMapOvr>
  <p:transition xmlns:p14="http://schemas.microsoft.com/office/powerpoint/2010/main" spd="slow">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E956D58-DE8C-8443-B69F-978DAEF7164E}" type="datetimeFigureOut">
              <a:rPr lang="it-IT" smtClean="0"/>
              <a:t>31/01/19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7C16B53-1832-6E44-8192-4F1CB7283858}" type="slidenum">
              <a:rPr lang="it-IT" smtClean="0"/>
              <a:t>‹n.›</a:t>
            </a:fld>
            <a:endParaRPr lang="it-IT"/>
          </a:p>
        </p:txBody>
      </p:sp>
    </p:spTree>
    <p:extLst>
      <p:ext uri="{BB962C8B-B14F-4D97-AF65-F5344CB8AC3E}">
        <p14:creationId xmlns:p14="http://schemas.microsoft.com/office/powerpoint/2010/main" val="775198778"/>
      </p:ext>
    </p:extLst>
  </p:cSld>
  <p:clrMapOvr>
    <a:masterClrMapping/>
  </p:clrMapOvr>
  <p:transition xmlns:p14="http://schemas.microsoft.com/office/powerpoint/2010/main" spd="slow">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E956D58-DE8C-8443-B69F-978DAEF7164E}" type="datetimeFigureOut">
              <a:rPr lang="it-IT" smtClean="0"/>
              <a:t>31/01/19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37C16B53-1832-6E44-8192-4F1CB7283858}" type="slidenum">
              <a:rPr lang="it-IT" smtClean="0"/>
              <a:t>‹n.›</a:t>
            </a:fld>
            <a:endParaRPr lang="it-IT"/>
          </a:p>
        </p:txBody>
      </p:sp>
    </p:spTree>
    <p:extLst>
      <p:ext uri="{BB962C8B-B14F-4D97-AF65-F5344CB8AC3E}">
        <p14:creationId xmlns:p14="http://schemas.microsoft.com/office/powerpoint/2010/main" val="1767190449"/>
      </p:ext>
    </p:extLst>
  </p:cSld>
  <p:clrMapOvr>
    <a:masterClrMapping/>
  </p:clrMapOvr>
  <p:transition xmlns:p14="http://schemas.microsoft.com/office/powerpoint/2010/main" spd="slow">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6E956D58-DE8C-8443-B69F-978DAEF7164E}" type="datetimeFigureOut">
              <a:rPr lang="it-IT" smtClean="0"/>
              <a:t>31/01/19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37C16B53-1832-6E44-8192-4F1CB7283858}" type="slidenum">
              <a:rPr lang="it-IT" smtClean="0"/>
              <a:t>‹n.›</a:t>
            </a:fld>
            <a:endParaRPr lang="it-IT"/>
          </a:p>
        </p:txBody>
      </p:sp>
    </p:spTree>
    <p:extLst>
      <p:ext uri="{BB962C8B-B14F-4D97-AF65-F5344CB8AC3E}">
        <p14:creationId xmlns:p14="http://schemas.microsoft.com/office/powerpoint/2010/main" val="479802381"/>
      </p:ext>
    </p:extLst>
  </p:cSld>
  <p:clrMapOvr>
    <a:masterClrMapping/>
  </p:clrMapOvr>
  <p:transition xmlns:p14="http://schemas.microsoft.com/office/powerpoint/2010/main" spd="slow">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E956D58-DE8C-8443-B69F-978DAEF7164E}" type="datetimeFigureOut">
              <a:rPr lang="it-IT" smtClean="0"/>
              <a:t>31/01/19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37C16B53-1832-6E44-8192-4F1CB7283858}" type="slidenum">
              <a:rPr lang="it-IT" smtClean="0"/>
              <a:t>‹n.›</a:t>
            </a:fld>
            <a:endParaRPr lang="it-IT"/>
          </a:p>
        </p:txBody>
      </p:sp>
    </p:spTree>
    <p:extLst>
      <p:ext uri="{BB962C8B-B14F-4D97-AF65-F5344CB8AC3E}">
        <p14:creationId xmlns:p14="http://schemas.microsoft.com/office/powerpoint/2010/main" val="3447217646"/>
      </p:ext>
    </p:extLst>
  </p:cSld>
  <p:clrMapOvr>
    <a:masterClrMapping/>
  </p:clrMapOvr>
  <p:transition xmlns:p14="http://schemas.microsoft.com/office/powerpoint/2010/main" spd="slow">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6E956D58-DE8C-8443-B69F-978DAEF7164E}" type="datetimeFigureOut">
              <a:rPr lang="it-IT" smtClean="0"/>
              <a:t>31/01/19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7C16B53-1832-6E44-8192-4F1CB7283858}" type="slidenum">
              <a:rPr lang="it-IT" smtClean="0"/>
              <a:t>‹n.›</a:t>
            </a:fld>
            <a:endParaRPr lang="it-IT"/>
          </a:p>
        </p:txBody>
      </p:sp>
    </p:spTree>
    <p:extLst>
      <p:ext uri="{BB962C8B-B14F-4D97-AF65-F5344CB8AC3E}">
        <p14:creationId xmlns:p14="http://schemas.microsoft.com/office/powerpoint/2010/main" val="2171527607"/>
      </p:ext>
    </p:extLst>
  </p:cSld>
  <p:clrMapOvr>
    <a:masterClrMapping/>
  </p:clrMapOvr>
  <p:transition xmlns:p14="http://schemas.microsoft.com/office/powerpoint/2010/main" spd="slow">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6E956D58-DE8C-8443-B69F-978DAEF7164E}" type="datetimeFigureOut">
              <a:rPr lang="it-IT" smtClean="0"/>
              <a:t>31/01/19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7C16B53-1832-6E44-8192-4F1CB7283858}" type="slidenum">
              <a:rPr lang="it-IT" smtClean="0"/>
              <a:t>‹n.›</a:t>
            </a:fld>
            <a:endParaRPr lang="it-IT"/>
          </a:p>
        </p:txBody>
      </p:sp>
    </p:spTree>
    <p:extLst>
      <p:ext uri="{BB962C8B-B14F-4D97-AF65-F5344CB8AC3E}">
        <p14:creationId xmlns:p14="http://schemas.microsoft.com/office/powerpoint/2010/main" val="3391766330"/>
      </p:ext>
    </p:extLst>
  </p:cSld>
  <p:clrMapOvr>
    <a:masterClrMapping/>
  </p:clrMapOvr>
  <p:transition xmlns:p14="http://schemas.microsoft.com/office/powerpoint/2010/main" spd="slow">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E956D58-DE8C-8443-B69F-978DAEF7164E}" type="datetimeFigureOut">
              <a:rPr lang="it-IT" smtClean="0"/>
              <a:t>31/01/19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7C16B53-1832-6E44-8192-4F1CB7283858}" type="slidenum">
              <a:rPr lang="it-IT" smtClean="0"/>
              <a:t>‹n.›</a:t>
            </a:fld>
            <a:endParaRPr lang="it-IT"/>
          </a:p>
        </p:txBody>
      </p:sp>
    </p:spTree>
    <p:extLst>
      <p:ext uri="{BB962C8B-B14F-4D97-AF65-F5344CB8AC3E}">
        <p14:creationId xmlns:p14="http://schemas.microsoft.com/office/powerpoint/2010/main" val="3343109005"/>
      </p:ext>
    </p:extLst>
  </p:cSld>
  <p:clrMapOvr>
    <a:masterClrMapping/>
  </p:clrMapOvr>
  <p:transition xmlns:p14="http://schemas.microsoft.com/office/powerpoint/2010/main" spd="slow">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E956D58-DE8C-8443-B69F-978DAEF7164E}" type="datetimeFigureOut">
              <a:rPr lang="it-IT" smtClean="0"/>
              <a:t>31/01/19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7C16B53-1832-6E44-8192-4F1CB7283858}" type="slidenum">
              <a:rPr lang="it-IT" smtClean="0"/>
              <a:t>‹n.›</a:t>
            </a:fld>
            <a:endParaRPr lang="it-IT"/>
          </a:p>
        </p:txBody>
      </p:sp>
    </p:spTree>
    <p:extLst>
      <p:ext uri="{BB962C8B-B14F-4D97-AF65-F5344CB8AC3E}">
        <p14:creationId xmlns:p14="http://schemas.microsoft.com/office/powerpoint/2010/main" val="832545723"/>
      </p:ext>
    </p:extLst>
  </p:cSld>
  <p:clrMapOvr>
    <a:masterClrMapping/>
  </p:clrMapOvr>
  <p:transition xmlns:p14="http://schemas.microsoft.com/office/powerpoint/2010/main" spd="slow">
    <p:randomBa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956D58-DE8C-8443-B69F-978DAEF7164E}" type="datetimeFigureOut">
              <a:rPr lang="it-IT" smtClean="0"/>
              <a:t>31/01/19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C16B53-1832-6E44-8192-4F1CB7283858}" type="slidenum">
              <a:rPr lang="it-IT" smtClean="0"/>
              <a:t>‹n.›</a:t>
            </a:fld>
            <a:endParaRPr lang="it-IT"/>
          </a:p>
        </p:txBody>
      </p:sp>
    </p:spTree>
    <p:extLst>
      <p:ext uri="{BB962C8B-B14F-4D97-AF65-F5344CB8AC3E}">
        <p14:creationId xmlns:p14="http://schemas.microsoft.com/office/powerpoint/2010/main" val="27903705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xmlns:p14="http://schemas.microsoft.com/office/powerpoint/2010/main" spd="slow">
    <p:randomBar/>
  </p:transition>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51827" y="1195976"/>
            <a:ext cx="7772400" cy="1470025"/>
          </a:xfrm>
        </p:spPr>
        <p:txBody>
          <a:bodyPr>
            <a:normAutofit/>
          </a:bodyPr>
          <a:lstStyle/>
          <a:p>
            <a:pPr algn="l"/>
            <a:r>
              <a:rPr lang="it-IT" b="1" dirty="0" smtClean="0"/>
              <a:t>Argomentazione </a:t>
            </a:r>
            <a:br>
              <a:rPr lang="it-IT" b="1" dirty="0" smtClean="0"/>
            </a:br>
            <a:r>
              <a:rPr lang="it-IT" b="1" dirty="0" smtClean="0"/>
              <a:t>e Confutazione nel DEBATE</a:t>
            </a:r>
            <a:endParaRPr lang="it-IT" b="1" dirty="0"/>
          </a:p>
        </p:txBody>
      </p:sp>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17457"/>
            <a:ext cx="9144000" cy="2462927"/>
          </a:xfrm>
          <a:prstGeom prst="rect">
            <a:avLst/>
          </a:prstGeom>
        </p:spPr>
      </p:pic>
      <p:sp>
        <p:nvSpPr>
          <p:cNvPr id="3" name="Sottotitolo 2"/>
          <p:cNvSpPr>
            <a:spLocks noGrp="1"/>
          </p:cNvSpPr>
          <p:nvPr>
            <p:ph type="subTitle" idx="1"/>
          </p:nvPr>
        </p:nvSpPr>
        <p:spPr>
          <a:xfrm>
            <a:off x="756410" y="3017485"/>
            <a:ext cx="6400800" cy="1752600"/>
          </a:xfrm>
        </p:spPr>
        <p:txBody>
          <a:bodyPr/>
          <a:lstStyle/>
          <a:p>
            <a:pPr algn="l"/>
            <a:r>
              <a:rPr lang="it-IT" dirty="0" smtClean="0"/>
              <a:t>Prof.ssa Ida Di IANNI</a:t>
            </a:r>
          </a:p>
          <a:p>
            <a:pPr algn="l"/>
            <a:r>
              <a:rPr lang="it-IT" sz="2400" dirty="0" smtClean="0"/>
              <a:t>Isernia-Campobasso 30-31 gennaio 2019</a:t>
            </a:r>
          </a:p>
          <a:p>
            <a:pPr algn="l"/>
            <a:endParaRPr lang="it-IT" dirty="0"/>
          </a:p>
        </p:txBody>
      </p:sp>
    </p:spTree>
    <p:extLst>
      <p:ext uri="{BB962C8B-B14F-4D97-AF65-F5344CB8AC3E}">
        <p14:creationId xmlns:p14="http://schemas.microsoft.com/office/powerpoint/2010/main" val="1504111274"/>
      </p:ext>
    </p:extLst>
  </p:cSld>
  <p:clrMapOvr>
    <a:masterClrMapping/>
  </p:clrMapOvr>
  <mc:AlternateContent xmlns:mc="http://schemas.openxmlformats.org/markup-compatibility/2006" xmlns:p14="http://schemas.microsoft.com/office/powerpoint/2010/main">
    <mc:Choice Requires="p14">
      <p:transition spd="slow" p14:dur="1100">
        <p:randomBar/>
      </p:transition>
    </mc:Choice>
    <mc:Fallback xmlns="">
      <p:transition xmlns:p14="http://schemas.microsoft.com/office/powerpoint/2010/main" spd="slow">
        <p:randomBar/>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13619"/>
            <a:ext cx="9144000" cy="2462927"/>
          </a:xfrm>
          <a:prstGeom prst="rect">
            <a:avLst/>
          </a:prstGeom>
        </p:spPr>
      </p:pic>
      <p:sp>
        <p:nvSpPr>
          <p:cNvPr id="2" name="Titolo 1"/>
          <p:cNvSpPr>
            <a:spLocks noGrp="1"/>
          </p:cNvSpPr>
          <p:nvPr>
            <p:ph type="ctrTitle"/>
          </p:nvPr>
        </p:nvSpPr>
        <p:spPr>
          <a:xfrm>
            <a:off x="605218" y="314906"/>
            <a:ext cx="8259768" cy="5151651"/>
          </a:xfrm>
        </p:spPr>
        <p:txBody>
          <a:bodyPr>
            <a:normAutofit/>
          </a:bodyPr>
          <a:lstStyle/>
          <a:p>
            <a:pPr algn="l"/>
            <a:r>
              <a:rPr lang="it-IT" sz="2800" dirty="0"/>
              <a:t>Per </a:t>
            </a:r>
            <a:r>
              <a:rPr lang="it-IT" sz="2800" b="1" dirty="0"/>
              <a:t>DEBATE</a:t>
            </a:r>
            <a:r>
              <a:rPr lang="it-IT" sz="2800" dirty="0"/>
              <a:t> si intende una discussione </a:t>
            </a:r>
            <a:r>
              <a:rPr lang="it-IT" sz="2800" b="1" dirty="0"/>
              <a:t>FORMALE </a:t>
            </a:r>
            <a:r>
              <a:rPr lang="it-IT" sz="2800" dirty="0" smtClean="0"/>
              <a:t/>
            </a:r>
            <a:br>
              <a:rPr lang="it-IT" sz="2800" dirty="0" smtClean="0"/>
            </a:br>
            <a:r>
              <a:rPr lang="it-IT" sz="2800" dirty="0" smtClean="0"/>
              <a:t>in </a:t>
            </a:r>
            <a:r>
              <a:rPr lang="it-IT" sz="2800" dirty="0"/>
              <a:t>cui due squadre opposte, che rispettano una serie </a:t>
            </a:r>
            <a:r>
              <a:rPr lang="it-IT" sz="2800" dirty="0" smtClean="0"/>
              <a:t/>
            </a:r>
            <a:br>
              <a:rPr lang="it-IT" sz="2800" dirty="0" smtClean="0"/>
            </a:br>
            <a:r>
              <a:rPr lang="it-IT" sz="2800" dirty="0" smtClean="0"/>
              <a:t>di </a:t>
            </a:r>
            <a:r>
              <a:rPr lang="it-IT" sz="2800" dirty="0"/>
              <a:t>regole concordate in precedenza, si impegnano </a:t>
            </a:r>
            <a:r>
              <a:rPr lang="it-IT" sz="2800" dirty="0" smtClean="0"/>
              <a:t/>
            </a:r>
            <a:br>
              <a:rPr lang="it-IT" sz="2800" dirty="0" smtClean="0"/>
            </a:br>
            <a:r>
              <a:rPr lang="it-IT" sz="2800" dirty="0" smtClean="0"/>
              <a:t>in uno </a:t>
            </a:r>
            <a:r>
              <a:rPr lang="it-IT" sz="2800" dirty="0"/>
              <a:t>scambio di </a:t>
            </a:r>
            <a:r>
              <a:rPr lang="it-IT" sz="2800" b="1" dirty="0"/>
              <a:t>opinioni controverse </a:t>
            </a:r>
            <a:r>
              <a:rPr lang="it-IT" sz="2800" dirty="0"/>
              <a:t>rispetto </a:t>
            </a:r>
            <a:r>
              <a:rPr lang="it-IT" sz="2800" dirty="0" smtClean="0"/>
              <a:t/>
            </a:r>
            <a:br>
              <a:rPr lang="it-IT" sz="2800" dirty="0" smtClean="0"/>
            </a:br>
            <a:r>
              <a:rPr lang="it-IT" sz="2800" dirty="0" smtClean="0"/>
              <a:t>ad </a:t>
            </a:r>
            <a:r>
              <a:rPr lang="it-IT" sz="2800" dirty="0"/>
              <a:t>un </a:t>
            </a:r>
            <a:r>
              <a:rPr lang="it-IT" sz="2800" b="1" dirty="0"/>
              <a:t>tema</a:t>
            </a:r>
            <a:r>
              <a:rPr lang="it-IT" sz="2800" dirty="0"/>
              <a:t>, mantenendo e sostenendo ciascuno </a:t>
            </a:r>
            <a:r>
              <a:rPr lang="it-IT" sz="2800" dirty="0" smtClean="0"/>
              <a:t/>
            </a:r>
            <a:br>
              <a:rPr lang="it-IT" sz="2800" dirty="0" smtClean="0"/>
            </a:br>
            <a:r>
              <a:rPr lang="it-IT" sz="2800" dirty="0" smtClean="0"/>
              <a:t>la </a:t>
            </a:r>
            <a:r>
              <a:rPr lang="it-IT" sz="2800" dirty="0"/>
              <a:t>propria posizione </a:t>
            </a:r>
            <a:r>
              <a:rPr lang="it-IT" sz="2800" dirty="0" smtClean="0"/>
              <a:t>ed </a:t>
            </a:r>
            <a:r>
              <a:rPr lang="it-IT" sz="2800" dirty="0"/>
              <a:t>informando il pubblico, </a:t>
            </a:r>
            <a:r>
              <a:rPr lang="it-IT" sz="2800" dirty="0" smtClean="0"/>
              <a:t/>
            </a:r>
            <a:br>
              <a:rPr lang="it-IT" sz="2800" dirty="0" smtClean="0"/>
            </a:br>
            <a:r>
              <a:rPr lang="it-IT" sz="2800" dirty="0" smtClean="0"/>
              <a:t>su </a:t>
            </a:r>
            <a:r>
              <a:rPr lang="it-IT" sz="2800" dirty="0"/>
              <a:t>una base argomentativa e documentata, rispetto </a:t>
            </a:r>
            <a:r>
              <a:rPr lang="it-IT" sz="2800" dirty="0" smtClean="0"/>
              <a:t/>
            </a:r>
            <a:br>
              <a:rPr lang="it-IT" sz="2800" dirty="0" smtClean="0"/>
            </a:br>
            <a:r>
              <a:rPr lang="it-IT" sz="2800" dirty="0" smtClean="0"/>
              <a:t>a </a:t>
            </a:r>
            <a:r>
              <a:rPr lang="it-IT" sz="2800" dirty="0"/>
              <a:t>tematiche di interesse sociale.</a:t>
            </a:r>
          </a:p>
        </p:txBody>
      </p:sp>
    </p:spTree>
    <p:extLst>
      <p:ext uri="{BB962C8B-B14F-4D97-AF65-F5344CB8AC3E}">
        <p14:creationId xmlns:p14="http://schemas.microsoft.com/office/powerpoint/2010/main" val="1498336849"/>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605218" y="314906"/>
            <a:ext cx="8259768" cy="4734963"/>
          </a:xfrm>
        </p:spPr>
        <p:txBody>
          <a:bodyPr>
            <a:normAutofit/>
          </a:bodyPr>
          <a:lstStyle/>
          <a:p>
            <a:pPr algn="l"/>
            <a:r>
              <a:rPr lang="it-IT" sz="2800" dirty="0"/>
              <a:t>Diversi sono i modelli di DEBATE; </a:t>
            </a:r>
            <a:r>
              <a:rPr lang="it-IT" sz="2800" dirty="0" smtClean="0"/>
              <a:t/>
            </a:r>
            <a:br>
              <a:rPr lang="it-IT" sz="2800" dirty="0" smtClean="0"/>
            </a:br>
            <a:r>
              <a:rPr lang="it-IT" sz="2800" dirty="0" smtClean="0"/>
              <a:t>i </a:t>
            </a:r>
            <a:r>
              <a:rPr lang="it-IT" sz="2800" dirty="0"/>
              <a:t>più diffusi:</a:t>
            </a:r>
            <a:br>
              <a:rPr lang="it-IT" sz="2800" dirty="0"/>
            </a:br>
            <a:r>
              <a:rPr lang="it-IT" sz="2800" dirty="0"/>
              <a:t> </a:t>
            </a:r>
            <a:br>
              <a:rPr lang="it-IT" sz="2800" dirty="0"/>
            </a:br>
            <a:r>
              <a:rPr lang="it-IT" sz="2800" dirty="0" smtClean="0"/>
              <a:t>- </a:t>
            </a:r>
            <a:r>
              <a:rPr lang="it-IT" sz="2800" dirty="0" err="1" smtClean="0"/>
              <a:t>British</a:t>
            </a:r>
            <a:r>
              <a:rPr lang="it-IT" sz="2800" dirty="0" smtClean="0"/>
              <a:t> </a:t>
            </a:r>
            <a:r>
              <a:rPr lang="it-IT" sz="2800" dirty="0" err="1" smtClean="0"/>
              <a:t>Parlamentary</a:t>
            </a:r>
            <a:r>
              <a:rPr lang="it-IT" sz="2800" dirty="0" smtClean="0"/>
              <a:t> </a:t>
            </a:r>
            <a:br>
              <a:rPr lang="it-IT" sz="2800" dirty="0" smtClean="0"/>
            </a:br>
            <a:r>
              <a:rPr lang="it-IT" sz="2800" dirty="0" smtClean="0"/>
              <a:t>  (</a:t>
            </a:r>
            <a:r>
              <a:rPr lang="it-IT" sz="2800" dirty="0"/>
              <a:t>BP, usato </a:t>
            </a:r>
            <a:r>
              <a:rPr lang="it-IT" sz="2800" dirty="0" smtClean="0"/>
              <a:t>nel </a:t>
            </a:r>
            <a:r>
              <a:rPr lang="it-IT" sz="2800" dirty="0"/>
              <a:t>Regno Unito e nelle Università)</a:t>
            </a:r>
            <a:br>
              <a:rPr lang="it-IT" sz="2800" dirty="0"/>
            </a:br>
            <a:r>
              <a:rPr lang="it-IT" sz="2800" dirty="0" smtClean="0"/>
              <a:t>- Karl</a:t>
            </a:r>
            <a:r>
              <a:rPr lang="it-IT" sz="2800" dirty="0"/>
              <a:t>-Popper </a:t>
            </a:r>
            <a:r>
              <a:rPr lang="it-IT" sz="2800" dirty="0" smtClean="0"/>
              <a:t/>
            </a:r>
            <a:br>
              <a:rPr lang="it-IT" sz="2800" dirty="0" smtClean="0"/>
            </a:br>
            <a:r>
              <a:rPr lang="it-IT" sz="2800" dirty="0" smtClean="0"/>
              <a:t>  (</a:t>
            </a:r>
            <a:r>
              <a:rPr lang="it-IT" sz="2800" dirty="0"/>
              <a:t>KP, diffuso in Europa </a:t>
            </a:r>
            <a:r>
              <a:rPr lang="it-IT" sz="2800" dirty="0" smtClean="0"/>
              <a:t>centrale </a:t>
            </a:r>
            <a:r>
              <a:rPr lang="it-IT" sz="2800" dirty="0"/>
              <a:t>e Orientale)</a:t>
            </a:r>
            <a:br>
              <a:rPr lang="it-IT" sz="2800" dirty="0"/>
            </a:br>
            <a:r>
              <a:rPr lang="it-IT" sz="2800" dirty="0" smtClean="0"/>
              <a:t>- Lincoln</a:t>
            </a:r>
            <a:r>
              <a:rPr lang="it-IT" sz="2800" dirty="0"/>
              <a:t>-Douglas (usato negli Usa)</a:t>
            </a:r>
          </a:p>
        </p:txBody>
      </p:sp>
    </p:spTree>
    <p:extLst>
      <p:ext uri="{BB962C8B-B14F-4D97-AF65-F5344CB8AC3E}">
        <p14:creationId xmlns:p14="http://schemas.microsoft.com/office/powerpoint/2010/main" val="1570534786"/>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605218" y="314906"/>
            <a:ext cx="8259768" cy="4734963"/>
          </a:xfrm>
        </p:spPr>
        <p:txBody>
          <a:bodyPr>
            <a:normAutofit/>
          </a:bodyPr>
          <a:lstStyle/>
          <a:p>
            <a:pPr algn="l"/>
            <a:r>
              <a:rPr lang="it-IT" sz="2800" dirty="0"/>
              <a:t>Il </a:t>
            </a:r>
            <a:r>
              <a:rPr lang="it-IT" sz="2800" b="1" dirty="0"/>
              <a:t>World Schools</a:t>
            </a:r>
            <a:r>
              <a:rPr lang="it-IT" sz="2800" dirty="0"/>
              <a:t> è invece un </a:t>
            </a:r>
            <a:r>
              <a:rPr lang="it-IT" sz="2800" dirty="0" smtClean="0"/>
              <a:t>format, ideato da Christopher Sanchez della </a:t>
            </a:r>
            <a:r>
              <a:rPr lang="it-IT" sz="2800" dirty="0" err="1" smtClean="0"/>
              <a:t>Debating</a:t>
            </a:r>
            <a:r>
              <a:rPr lang="it-IT" sz="2800" dirty="0" smtClean="0"/>
              <a:t> Society Germany, che </a:t>
            </a:r>
            <a:r>
              <a:rPr lang="it-IT" sz="2800" dirty="0"/>
              <a:t>presenta, </a:t>
            </a:r>
            <a:r>
              <a:rPr lang="it-IT" sz="2800" dirty="0" smtClean="0"/>
              <a:t>con </a:t>
            </a:r>
            <a:r>
              <a:rPr lang="it-IT" sz="2800" dirty="0"/>
              <a:t>stile immediato e chiarezza comunicativa, </a:t>
            </a:r>
            <a:r>
              <a:rPr lang="it-IT" sz="2800" dirty="0" smtClean="0"/>
              <a:t>tecniche </a:t>
            </a:r>
            <a:r>
              <a:rPr lang="it-IT" sz="2800" dirty="0"/>
              <a:t>e strategie che un </a:t>
            </a:r>
            <a:r>
              <a:rPr lang="it-IT" sz="2800" dirty="0" err="1"/>
              <a:t>debater</a:t>
            </a:r>
            <a:r>
              <a:rPr lang="it-IT" sz="2800" dirty="0"/>
              <a:t> efficace </a:t>
            </a:r>
            <a:r>
              <a:rPr lang="it-IT" sz="2800" dirty="0" smtClean="0"/>
              <a:t>deve </a:t>
            </a:r>
            <a:r>
              <a:rPr lang="it-IT" sz="2800" dirty="0"/>
              <a:t>acquisire e </a:t>
            </a:r>
            <a:r>
              <a:rPr lang="it-IT" sz="2800" dirty="0" smtClean="0"/>
              <a:t>possedere.</a:t>
            </a:r>
            <a:endParaRPr lang="it-IT" sz="2800" dirty="0"/>
          </a:p>
        </p:txBody>
      </p:sp>
    </p:spTree>
    <p:extLst>
      <p:ext uri="{BB962C8B-B14F-4D97-AF65-F5344CB8AC3E}">
        <p14:creationId xmlns:p14="http://schemas.microsoft.com/office/powerpoint/2010/main" val="3956817112"/>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962354"/>
            <a:ext cx="8259768" cy="5109396"/>
          </a:xfrm>
        </p:spPr>
        <p:txBody>
          <a:bodyPr>
            <a:normAutofit fontScale="90000"/>
          </a:bodyPr>
          <a:lstStyle/>
          <a:p>
            <a:pPr algn="l"/>
            <a:r>
              <a:rPr lang="it-IT" sz="2800" b="1" dirty="0"/>
              <a:t>VANTAGGI DEL DEBATE</a:t>
            </a:r>
            <a:r>
              <a:rPr lang="it-IT" sz="2800" dirty="0"/>
              <a:t> </a:t>
            </a:r>
            <a:r>
              <a:rPr lang="it-IT" sz="2800" dirty="0" smtClean="0"/>
              <a:t/>
            </a:r>
            <a:br>
              <a:rPr lang="it-IT" sz="2800" dirty="0" smtClean="0"/>
            </a:br>
            <a:r>
              <a:rPr lang="it-IT" sz="2800" dirty="0" smtClean="0"/>
              <a:t>sia </a:t>
            </a:r>
            <a:r>
              <a:rPr lang="it-IT" sz="2800" dirty="0"/>
              <a:t>in attività curriculari </a:t>
            </a:r>
            <a:r>
              <a:rPr lang="it-IT" sz="2800" dirty="0" smtClean="0"/>
              <a:t>sia </a:t>
            </a:r>
            <a:r>
              <a:rPr lang="it-IT" sz="2800" dirty="0"/>
              <a:t>extracurriculari </a:t>
            </a:r>
            <a:r>
              <a:rPr lang="it-IT" sz="2800" dirty="0" smtClean="0"/>
              <a:t/>
            </a:r>
            <a:br>
              <a:rPr lang="it-IT" sz="2800" dirty="0" smtClean="0"/>
            </a:br>
            <a:r>
              <a:rPr lang="it-IT" sz="2800" dirty="0" smtClean="0"/>
              <a:t>(</a:t>
            </a:r>
            <a:r>
              <a:rPr lang="it-IT" sz="2800" dirty="0"/>
              <a:t>trasversalità dei </a:t>
            </a:r>
            <a:r>
              <a:rPr lang="it-IT" sz="2800" dirty="0" err="1"/>
              <a:t>saperi</a:t>
            </a:r>
            <a:r>
              <a:rPr lang="it-IT" sz="2800" dirty="0"/>
              <a:t>; </a:t>
            </a:r>
            <a:r>
              <a:rPr lang="it-IT" sz="2800" dirty="0" smtClean="0"/>
              <a:t>sviluppo </a:t>
            </a:r>
            <a:r>
              <a:rPr lang="it-IT" sz="2800" dirty="0"/>
              <a:t>di capacità argomentative, comunicative, nonché di ricerca</a:t>
            </a:r>
            <a:r>
              <a:rPr lang="it-IT" sz="2800" dirty="0" smtClean="0"/>
              <a:t>)</a:t>
            </a:r>
            <a:br>
              <a:rPr lang="it-IT" sz="2800" dirty="0" smtClean="0"/>
            </a:br>
            <a:r>
              <a:rPr lang="it-IT" sz="2800" dirty="0" smtClean="0"/>
              <a:t/>
            </a:r>
            <a:br>
              <a:rPr lang="it-IT" sz="2800" dirty="0" smtClean="0"/>
            </a:br>
            <a:r>
              <a:rPr lang="it-IT" sz="2800" dirty="0" smtClean="0"/>
              <a:t>- Vincere </a:t>
            </a:r>
            <a:r>
              <a:rPr lang="it-IT" sz="2800" dirty="0"/>
              <a:t>la paura di parlare in pubblico e, nei contesti </a:t>
            </a:r>
            <a:r>
              <a:rPr lang="it-IT" sz="2800" dirty="0" smtClean="0"/>
              <a:t>     </a:t>
            </a:r>
            <a:br>
              <a:rPr lang="it-IT" sz="2800" dirty="0" smtClean="0"/>
            </a:br>
            <a:r>
              <a:rPr lang="it-IT" sz="2800" dirty="0"/>
              <a:t> </a:t>
            </a:r>
            <a:r>
              <a:rPr lang="it-IT" sz="2800" dirty="0" smtClean="0"/>
              <a:t>   internazionali</a:t>
            </a:r>
            <a:r>
              <a:rPr lang="it-IT" sz="2800" dirty="0"/>
              <a:t>, di esprimersi in Inglese</a:t>
            </a:r>
            <a:br>
              <a:rPr lang="it-IT" sz="2800" dirty="0"/>
            </a:br>
            <a:r>
              <a:rPr lang="it-IT" sz="2800" dirty="0" smtClean="0"/>
              <a:t>-  migliorare </a:t>
            </a:r>
            <a:r>
              <a:rPr lang="it-IT" sz="2800" dirty="0"/>
              <a:t>le abilità di presentazione facendo ricerche </a:t>
            </a:r>
            <a:r>
              <a:rPr lang="it-IT" sz="2800" dirty="0" smtClean="0"/>
              <a:t/>
            </a:r>
            <a:br>
              <a:rPr lang="it-IT" sz="2800" dirty="0" smtClean="0"/>
            </a:br>
            <a:r>
              <a:rPr lang="it-IT" sz="2800" dirty="0" smtClean="0"/>
              <a:t>   anche su </a:t>
            </a:r>
            <a:r>
              <a:rPr lang="it-IT" sz="2800" dirty="0"/>
              <a:t>importanti questioni di ordine </a:t>
            </a:r>
            <a:r>
              <a:rPr lang="it-IT" sz="2800" dirty="0" smtClean="0"/>
              <a:t>globale</a:t>
            </a:r>
            <a:br>
              <a:rPr lang="it-IT" sz="2800" dirty="0" smtClean="0"/>
            </a:br>
            <a:r>
              <a:rPr lang="it-IT" sz="2800" dirty="0" smtClean="0"/>
              <a:t>- utilizzo </a:t>
            </a:r>
            <a:r>
              <a:rPr lang="it-IT" sz="2800" dirty="0"/>
              <a:t>ed esercizio della logica (nonché dell’analisi logica </a:t>
            </a:r>
            <a:r>
              <a:rPr lang="it-IT" sz="2800" dirty="0" smtClean="0"/>
              <a:t>    </a:t>
            </a:r>
            <a:br>
              <a:rPr lang="it-IT" sz="2800" dirty="0" smtClean="0"/>
            </a:br>
            <a:r>
              <a:rPr lang="it-IT" sz="2800" dirty="0"/>
              <a:t> </a:t>
            </a:r>
            <a:r>
              <a:rPr lang="it-IT" sz="2800" dirty="0" smtClean="0"/>
              <a:t>  </a:t>
            </a:r>
            <a:r>
              <a:rPr lang="it-IT" sz="2800" i="1" dirty="0" smtClean="0"/>
              <a:t>vedi </a:t>
            </a:r>
            <a:r>
              <a:rPr lang="it-IT" sz="2800" i="1" dirty="0"/>
              <a:t>parole chiave</a:t>
            </a:r>
            <a:r>
              <a:rPr lang="it-IT" sz="2800" dirty="0"/>
              <a:t> da individuare nella </a:t>
            </a:r>
            <a:r>
              <a:rPr lang="it-IT" sz="2800" i="1" dirty="0" err="1"/>
              <a:t>motion</a:t>
            </a:r>
            <a:r>
              <a:rPr lang="it-IT" sz="2800" dirty="0"/>
              <a:t>)</a:t>
            </a:r>
            <a:br>
              <a:rPr lang="it-IT" sz="2800" dirty="0"/>
            </a:br>
            <a:r>
              <a:rPr lang="it-IT" sz="2800" dirty="0"/>
              <a:t/>
            </a:r>
            <a:br>
              <a:rPr lang="it-IT" sz="2800" dirty="0"/>
            </a:br>
            <a:r>
              <a:rPr lang="it-IT" sz="2800" dirty="0"/>
              <a:t/>
            </a:r>
            <a:br>
              <a:rPr lang="it-IT" sz="2800" dirty="0"/>
            </a:br>
            <a:endParaRPr lang="it-IT" sz="2800" dirty="0"/>
          </a:p>
        </p:txBody>
      </p:sp>
    </p:spTree>
    <p:extLst>
      <p:ext uri="{BB962C8B-B14F-4D97-AF65-F5344CB8AC3E}">
        <p14:creationId xmlns:p14="http://schemas.microsoft.com/office/powerpoint/2010/main" val="2655469924"/>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734166"/>
            <a:ext cx="8259768" cy="4524047"/>
          </a:xfrm>
        </p:spPr>
        <p:txBody>
          <a:bodyPr>
            <a:normAutofit fontScale="90000"/>
          </a:bodyPr>
          <a:lstStyle/>
          <a:p>
            <a:pPr lvl="0" algn="l"/>
            <a:r>
              <a:rPr lang="it-IT" sz="2800" dirty="0" smtClean="0"/>
              <a:t/>
            </a:r>
            <a:br>
              <a:rPr lang="it-IT" sz="2800" dirty="0" smtClean="0"/>
            </a:br>
            <a:r>
              <a:rPr lang="it-IT" sz="2800" dirty="0" smtClean="0"/>
              <a:t/>
            </a:r>
            <a:br>
              <a:rPr lang="it-IT" sz="2800" dirty="0" smtClean="0"/>
            </a:br>
            <a:r>
              <a:rPr lang="it-IT" sz="2800" dirty="0" smtClean="0"/>
              <a:t>- migliorare </a:t>
            </a:r>
            <a:r>
              <a:rPr lang="it-IT" sz="2800" dirty="0"/>
              <a:t>la capacità di fare ricerche</a:t>
            </a:r>
            <a:br>
              <a:rPr lang="it-IT" sz="2800" dirty="0"/>
            </a:br>
            <a:r>
              <a:rPr lang="it-IT" sz="2800" dirty="0" smtClean="0"/>
              <a:t>- sperimentare </a:t>
            </a:r>
            <a:r>
              <a:rPr lang="it-IT" sz="2800" dirty="0"/>
              <a:t>il lavoro di squadra</a:t>
            </a:r>
            <a:br>
              <a:rPr lang="it-IT" sz="2800" dirty="0"/>
            </a:br>
            <a:r>
              <a:rPr lang="it-IT" sz="2800" dirty="0" smtClean="0"/>
              <a:t>- sviluppare </a:t>
            </a:r>
            <a:r>
              <a:rPr lang="it-IT" sz="2800" dirty="0"/>
              <a:t>diverse abilità oratorie ed eventualmente fare </a:t>
            </a:r>
            <a:r>
              <a:rPr lang="it-IT" sz="2800" dirty="0" smtClean="0"/>
              <a:t>  </a:t>
            </a:r>
            <a:br>
              <a:rPr lang="it-IT" sz="2800" dirty="0" smtClean="0"/>
            </a:br>
            <a:r>
              <a:rPr lang="it-IT" sz="2800" dirty="0"/>
              <a:t> </a:t>
            </a:r>
            <a:r>
              <a:rPr lang="it-IT" sz="2800" dirty="0" smtClean="0"/>
              <a:t>  esperienze </a:t>
            </a:r>
            <a:r>
              <a:rPr lang="it-IT" sz="2800" dirty="0"/>
              <a:t>interculturali</a:t>
            </a:r>
            <a:br>
              <a:rPr lang="it-IT" sz="2800" dirty="0"/>
            </a:br>
            <a:r>
              <a:rPr lang="it-IT" sz="2800" dirty="0" smtClean="0"/>
              <a:t/>
            </a:r>
            <a:br>
              <a:rPr lang="it-IT" sz="2800" dirty="0" smtClean="0"/>
            </a:br>
            <a:r>
              <a:rPr lang="it-IT" sz="2800" b="1" dirty="0" smtClean="0"/>
              <a:t>NON </a:t>
            </a:r>
            <a:r>
              <a:rPr lang="it-IT" sz="2800" b="1" dirty="0" smtClean="0"/>
              <a:t>ULTIMO</a:t>
            </a:r>
            <a:r>
              <a:rPr lang="it-IT" sz="2800" dirty="0" smtClean="0"/>
              <a:t>: </a:t>
            </a:r>
            <a:r>
              <a:rPr lang="it-IT" sz="2800" dirty="0" smtClean="0"/>
              <a:t>imparare </a:t>
            </a:r>
            <a:r>
              <a:rPr lang="it-IT" sz="2800" dirty="0"/>
              <a:t>ad accettare la sconfitta </a:t>
            </a:r>
            <a:r>
              <a:rPr lang="it-IT" sz="2800" dirty="0" smtClean="0"/>
              <a:t/>
            </a:r>
            <a:br>
              <a:rPr lang="it-IT" sz="2800" dirty="0" smtClean="0"/>
            </a:br>
            <a:r>
              <a:rPr lang="it-IT" sz="2800" dirty="0"/>
              <a:t> </a:t>
            </a:r>
            <a:r>
              <a:rPr lang="it-IT" sz="2800" dirty="0" smtClean="0"/>
              <a:t>                          e </a:t>
            </a:r>
            <a:r>
              <a:rPr lang="it-IT" sz="2800" dirty="0"/>
              <a:t>a non insuperbire nella vittoria</a:t>
            </a:r>
            <a:br>
              <a:rPr lang="it-IT" sz="2800" dirty="0"/>
            </a:br>
            <a:r>
              <a:rPr lang="it-IT" sz="2800" dirty="0"/>
              <a:t/>
            </a:r>
            <a:br>
              <a:rPr lang="it-IT" sz="2800" dirty="0"/>
            </a:br>
            <a:r>
              <a:rPr lang="it-IT" sz="2800" dirty="0"/>
              <a:t/>
            </a:r>
            <a:br>
              <a:rPr lang="it-IT" sz="2800" dirty="0"/>
            </a:br>
            <a:r>
              <a:rPr lang="it-IT" sz="2800" dirty="0"/>
              <a:t/>
            </a:r>
            <a:br>
              <a:rPr lang="it-IT" sz="2800" dirty="0"/>
            </a:br>
            <a:endParaRPr lang="it-IT" sz="2800" dirty="0"/>
          </a:p>
        </p:txBody>
      </p:sp>
    </p:spTree>
    <p:extLst>
      <p:ext uri="{BB962C8B-B14F-4D97-AF65-F5344CB8AC3E}">
        <p14:creationId xmlns:p14="http://schemas.microsoft.com/office/powerpoint/2010/main" val="1920165270"/>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734166"/>
            <a:ext cx="8259768" cy="5567583"/>
          </a:xfrm>
        </p:spPr>
        <p:txBody>
          <a:bodyPr>
            <a:normAutofit fontScale="90000"/>
          </a:bodyPr>
          <a:lstStyle/>
          <a:p>
            <a:pPr algn="l"/>
            <a:r>
              <a:rPr lang="it-IT" sz="2800" b="1" dirty="0" smtClean="0"/>
              <a:t/>
            </a:r>
            <a:br>
              <a:rPr lang="it-IT" sz="2800" b="1" dirty="0" smtClean="0"/>
            </a:br>
            <a:r>
              <a:rPr lang="it-IT" sz="2800" b="1" dirty="0" smtClean="0"/>
              <a:t/>
            </a:r>
            <a:br>
              <a:rPr lang="it-IT" sz="2800" b="1" dirty="0" smtClean="0"/>
            </a:br>
            <a:r>
              <a:rPr lang="it-IT" sz="2800" b="1" dirty="0"/>
              <a:t>Il DEBATE </a:t>
            </a:r>
            <a:r>
              <a:rPr lang="it-IT" sz="2800" dirty="0"/>
              <a:t>è uno scambio di </a:t>
            </a:r>
            <a:r>
              <a:rPr lang="it-IT" sz="2800" b="1" dirty="0"/>
              <a:t>ARGOMENTAZIONI</a:t>
            </a:r>
            <a:r>
              <a:rPr lang="it-IT" sz="2800" dirty="0"/>
              <a:t> tra due team o individui chiamati a confrontarsi su un tema da due punti di vista diversi, </a:t>
            </a:r>
            <a:r>
              <a:rPr lang="it-IT" sz="2800" b="1" dirty="0"/>
              <a:t>PRO</a:t>
            </a:r>
            <a:r>
              <a:rPr lang="it-IT" sz="2800" dirty="0"/>
              <a:t> e </a:t>
            </a:r>
            <a:r>
              <a:rPr lang="it-IT" sz="2800" b="1" dirty="0"/>
              <a:t>CONTRO</a:t>
            </a:r>
            <a:r>
              <a:rPr lang="it-IT" sz="2800" dirty="0"/>
              <a:t>, indipendentemente dal proprio, </a:t>
            </a:r>
            <a:r>
              <a:rPr lang="it-IT" sz="2800" dirty="0" smtClean="0"/>
              <a:t>personale </a:t>
            </a:r>
            <a:r>
              <a:rPr lang="it-IT" sz="2800" dirty="0"/>
              <a:t>punto di vista.</a:t>
            </a:r>
            <a:br>
              <a:rPr lang="it-IT" sz="2800" dirty="0"/>
            </a:br>
            <a:r>
              <a:rPr lang="it-IT" sz="2800" dirty="0"/>
              <a:t> </a:t>
            </a:r>
            <a:br>
              <a:rPr lang="it-IT" sz="2800" dirty="0"/>
            </a:br>
            <a:r>
              <a:rPr lang="it-IT" sz="2800" i="1" dirty="0"/>
              <a:t>Es. Pena di morte – Sono contrario ma sono chiamato dai giudici ad esprimere tesi a favore.</a:t>
            </a:r>
            <a:r>
              <a:rPr lang="it-IT" sz="2800" dirty="0"/>
              <a:t/>
            </a:r>
            <a:br>
              <a:rPr lang="it-IT" sz="2800" dirty="0"/>
            </a:br>
            <a:r>
              <a:rPr lang="it-IT" sz="2800" dirty="0" smtClean="0"/>
              <a:t/>
            </a:r>
            <a:br>
              <a:rPr lang="it-IT" sz="2800" dirty="0" smtClean="0"/>
            </a:br>
            <a:r>
              <a:rPr lang="it-IT" sz="2400" b="1" dirty="0"/>
              <a:t>DEBATERS</a:t>
            </a:r>
            <a:r>
              <a:rPr lang="it-IT" sz="2400" dirty="0"/>
              <a:t> /</a:t>
            </a:r>
            <a:r>
              <a:rPr lang="it-IT" sz="2400" b="1" dirty="0"/>
              <a:t> SPEAKERS </a:t>
            </a:r>
            <a:r>
              <a:rPr lang="it-IT" sz="2400" dirty="0" smtClean="0"/>
              <a:t>/ </a:t>
            </a:r>
            <a:r>
              <a:rPr lang="it-IT" sz="2400" b="1" dirty="0" smtClean="0"/>
              <a:t>ORATORI</a:t>
            </a:r>
            <a:r>
              <a:rPr lang="it-IT" sz="2400" dirty="0" smtClean="0"/>
              <a:t>  / </a:t>
            </a:r>
            <a:r>
              <a:rPr lang="it-IT" sz="2400" b="1" dirty="0" smtClean="0"/>
              <a:t>PLAYERS</a:t>
            </a:r>
            <a:r>
              <a:rPr lang="it-IT" sz="2400" dirty="0" smtClean="0"/>
              <a:t> / </a:t>
            </a:r>
            <a:r>
              <a:rPr lang="it-IT" sz="2400" b="1" dirty="0" smtClean="0"/>
              <a:t>DIBATTENTI</a:t>
            </a:r>
            <a:r>
              <a:rPr lang="it-IT" sz="2400" dirty="0" smtClean="0"/>
              <a:t>  chiamati </a:t>
            </a:r>
            <a:r>
              <a:rPr lang="it-IT" sz="2400" dirty="0"/>
              <a:t>a rispettare regole rispetto a tempi, modalità di intervento, </a:t>
            </a:r>
            <a:r>
              <a:rPr lang="it-IT" sz="2400" dirty="0" smtClean="0"/>
              <a:t>aspetti </a:t>
            </a:r>
            <a:r>
              <a:rPr lang="it-IT" sz="2400" dirty="0"/>
              <a:t>che riguardano l’etica dei comportamenti e a volte persino l’abbigliamento.</a:t>
            </a:r>
            <a:br>
              <a:rPr lang="it-IT" sz="2400" dirty="0"/>
            </a:br>
            <a:r>
              <a:rPr lang="it-IT" sz="2800" dirty="0"/>
              <a:t/>
            </a:r>
            <a:br>
              <a:rPr lang="it-IT" sz="2800" dirty="0"/>
            </a:br>
            <a:r>
              <a:rPr lang="it-IT" sz="2800" dirty="0"/>
              <a:t/>
            </a:r>
            <a:br>
              <a:rPr lang="it-IT" sz="2800" dirty="0"/>
            </a:br>
            <a:r>
              <a:rPr lang="it-IT" sz="2800" dirty="0"/>
              <a:t/>
            </a:r>
            <a:br>
              <a:rPr lang="it-IT" sz="2800" dirty="0"/>
            </a:br>
            <a:r>
              <a:rPr lang="it-IT" sz="2800" dirty="0"/>
              <a:t/>
            </a:r>
            <a:br>
              <a:rPr lang="it-IT" sz="2800" dirty="0"/>
            </a:br>
            <a:endParaRPr lang="it-IT" sz="2800" dirty="0"/>
          </a:p>
        </p:txBody>
      </p:sp>
    </p:spTree>
    <p:extLst>
      <p:ext uri="{BB962C8B-B14F-4D97-AF65-F5344CB8AC3E}">
        <p14:creationId xmlns:p14="http://schemas.microsoft.com/office/powerpoint/2010/main" val="97988741"/>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605218" y="1682931"/>
            <a:ext cx="8259768" cy="2956304"/>
          </a:xfrm>
        </p:spPr>
        <p:txBody>
          <a:bodyPr>
            <a:normAutofit fontScale="90000"/>
          </a:bodyPr>
          <a:lstStyle/>
          <a:p>
            <a:pPr algn="l"/>
            <a:r>
              <a:rPr lang="it-IT" sz="2800" b="1" dirty="0" smtClean="0"/>
              <a:t/>
            </a:r>
            <a:br>
              <a:rPr lang="it-IT" sz="2800" b="1" dirty="0" smtClean="0"/>
            </a:br>
            <a:r>
              <a:rPr lang="it-IT" sz="3600" b="1" dirty="0" smtClean="0"/>
              <a:t/>
            </a:r>
            <a:br>
              <a:rPr lang="it-IT" sz="3600" b="1" dirty="0" smtClean="0"/>
            </a:br>
            <a:r>
              <a:rPr lang="it-IT" sz="3600" b="1" dirty="0" smtClean="0"/>
              <a:t>Insomma, </a:t>
            </a:r>
            <a:r>
              <a:rPr lang="it-IT" sz="3600" b="1" dirty="0"/>
              <a:t>il </a:t>
            </a:r>
            <a:r>
              <a:rPr lang="it-IT" sz="3600" b="1" dirty="0" smtClean="0"/>
              <a:t>DEBATE</a:t>
            </a:r>
            <a:r>
              <a:rPr lang="it-IT" sz="3600" b="1" dirty="0" smtClean="0"/>
              <a:t/>
            </a:r>
            <a:br>
              <a:rPr lang="it-IT" sz="3600" b="1" dirty="0" smtClean="0"/>
            </a:br>
            <a:r>
              <a:rPr lang="it-IT" sz="3600" b="1" dirty="0" smtClean="0"/>
              <a:t>non </a:t>
            </a:r>
            <a:r>
              <a:rPr lang="it-IT" sz="3600" b="1" dirty="0"/>
              <a:t>è solo “una palestra della mente” </a:t>
            </a:r>
            <a:r>
              <a:rPr lang="it-IT" sz="3600" b="1" dirty="0" smtClean="0"/>
              <a:t/>
            </a:r>
            <a:br>
              <a:rPr lang="it-IT" sz="3600" b="1" dirty="0" smtClean="0"/>
            </a:br>
            <a:r>
              <a:rPr lang="it-IT" sz="3600" b="1" dirty="0" smtClean="0"/>
              <a:t>ma </a:t>
            </a:r>
            <a:r>
              <a:rPr lang="it-IT" sz="3600" b="1" dirty="0"/>
              <a:t>una vera e propria palestra di vita</a:t>
            </a:r>
            <a:r>
              <a:rPr lang="it-IT" sz="3600" b="1" dirty="0" smtClean="0"/>
              <a:t>.</a:t>
            </a: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Tree>
    <p:extLst>
      <p:ext uri="{BB962C8B-B14F-4D97-AF65-F5344CB8AC3E}">
        <p14:creationId xmlns:p14="http://schemas.microsoft.com/office/powerpoint/2010/main" val="2704326386"/>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400" b="1" dirty="0" smtClean="0"/>
              <a:t/>
            </a:r>
            <a:br>
              <a:rPr lang="it-IT" sz="2400" b="1" dirty="0" smtClean="0"/>
            </a:br>
            <a:r>
              <a:rPr lang="it-IT" sz="2400" b="1" dirty="0"/>
              <a:t>IL FORMAT WSDC </a:t>
            </a:r>
            <a:r>
              <a:rPr lang="it-IT" sz="2400" b="1" dirty="0" smtClean="0"/>
              <a:t/>
            </a:r>
            <a:br>
              <a:rPr lang="it-IT" sz="2400" b="1" dirty="0" smtClean="0"/>
            </a:br>
            <a:r>
              <a:rPr lang="it-IT" sz="2400" b="1" dirty="0" smtClean="0"/>
              <a:t>(</a:t>
            </a:r>
            <a:r>
              <a:rPr lang="it-IT" sz="2400" b="1" dirty="0"/>
              <a:t>World Schools </a:t>
            </a:r>
            <a:r>
              <a:rPr lang="it-IT" sz="2400" b="1" dirty="0" err="1"/>
              <a:t>Debating</a:t>
            </a:r>
            <a:r>
              <a:rPr lang="it-IT" sz="2400" b="1" dirty="0"/>
              <a:t> Championship)</a:t>
            </a:r>
            <a:r>
              <a:rPr lang="it-IT" sz="2400" dirty="0"/>
              <a:t/>
            </a:r>
            <a:br>
              <a:rPr lang="it-IT" sz="2400" dirty="0"/>
            </a:br>
            <a:r>
              <a:rPr lang="it-IT" sz="2400" b="1" dirty="0"/>
              <a:t> </a:t>
            </a:r>
            <a:r>
              <a:rPr lang="it-IT" sz="2400" dirty="0"/>
              <a:t/>
            </a:r>
            <a:br>
              <a:rPr lang="it-IT" sz="2400" dirty="0"/>
            </a:br>
            <a:r>
              <a:rPr lang="it-IT" sz="2400" dirty="0" smtClean="0"/>
              <a:t>- minimo </a:t>
            </a:r>
            <a:r>
              <a:rPr lang="it-IT" sz="2400" dirty="0"/>
              <a:t>3 speakers a squadra (team)</a:t>
            </a:r>
            <a:br>
              <a:rPr lang="it-IT" sz="2400" dirty="0"/>
            </a:br>
            <a:r>
              <a:rPr lang="it-IT" sz="2400" dirty="0" smtClean="0"/>
              <a:t>- tema </a:t>
            </a:r>
            <a:r>
              <a:rPr lang="it-IT" sz="2400" dirty="0"/>
              <a:t>attribuito = mozione /  tema (</a:t>
            </a:r>
            <a:r>
              <a:rPr lang="it-IT" sz="2400" dirty="0" err="1"/>
              <a:t>motion</a:t>
            </a:r>
            <a:r>
              <a:rPr lang="it-IT" sz="2400" dirty="0"/>
              <a:t>  / </a:t>
            </a:r>
            <a:r>
              <a:rPr lang="it-IT" sz="2400" dirty="0" err="1"/>
              <a:t>resolution</a:t>
            </a:r>
            <a:r>
              <a:rPr lang="it-IT" sz="2400" dirty="0"/>
              <a:t>)</a:t>
            </a:r>
            <a:br>
              <a:rPr lang="it-IT" sz="2400" dirty="0"/>
            </a:br>
            <a:r>
              <a:rPr lang="it-IT" sz="2400" dirty="0" smtClean="0"/>
              <a:t>- di </a:t>
            </a:r>
            <a:r>
              <a:rPr lang="it-IT" sz="2400" dirty="0"/>
              <a:t>norma la mozione inizia con </a:t>
            </a:r>
            <a:r>
              <a:rPr lang="it-IT" sz="2400" b="1" dirty="0"/>
              <a:t>THBT </a:t>
            </a:r>
            <a:r>
              <a:rPr lang="it-IT" sz="2400" b="1" dirty="0" smtClean="0"/>
              <a:t/>
            </a:r>
            <a:br>
              <a:rPr lang="it-IT" sz="2400" b="1" dirty="0" smtClean="0"/>
            </a:br>
            <a:r>
              <a:rPr lang="it-IT" sz="2400" b="1" dirty="0"/>
              <a:t> </a:t>
            </a:r>
            <a:r>
              <a:rPr lang="it-IT" sz="2400" b="1" dirty="0" smtClean="0"/>
              <a:t>  (</a:t>
            </a:r>
            <a:r>
              <a:rPr lang="it-IT" sz="2400" b="1" dirty="0" err="1"/>
              <a:t>This</a:t>
            </a:r>
            <a:r>
              <a:rPr lang="it-IT" sz="2400" b="1" dirty="0"/>
              <a:t> House </a:t>
            </a:r>
            <a:r>
              <a:rPr lang="it-IT" sz="2400" b="1" dirty="0" err="1"/>
              <a:t>Believes</a:t>
            </a:r>
            <a:r>
              <a:rPr lang="it-IT" sz="2400" b="1" dirty="0"/>
              <a:t> </a:t>
            </a:r>
            <a:r>
              <a:rPr lang="it-IT" sz="2400" b="1" dirty="0" err="1"/>
              <a:t>That</a:t>
            </a:r>
            <a:r>
              <a:rPr lang="it-IT" sz="2400" b="1" dirty="0"/>
              <a:t>… Questa Camera ritiene che…)</a:t>
            </a:r>
            <a:r>
              <a:rPr lang="it-IT" sz="2400" dirty="0"/>
              <a:t/>
            </a:r>
            <a:br>
              <a:rPr lang="it-IT" sz="2400" dirty="0"/>
            </a:br>
            <a:r>
              <a:rPr lang="it-IT" sz="2400" dirty="0" smtClean="0"/>
              <a:t>- </a:t>
            </a:r>
            <a:r>
              <a:rPr lang="it-IT" sz="2400" b="1" dirty="0" smtClean="0"/>
              <a:t>altre </a:t>
            </a:r>
            <a:r>
              <a:rPr lang="it-IT" sz="2400" b="1" dirty="0"/>
              <a:t>abbreviazioni THW (</a:t>
            </a:r>
            <a:r>
              <a:rPr lang="it-IT" sz="2400" b="1" dirty="0" err="1"/>
              <a:t>This</a:t>
            </a:r>
            <a:r>
              <a:rPr lang="it-IT" sz="2400" b="1" dirty="0"/>
              <a:t> House </a:t>
            </a:r>
            <a:r>
              <a:rPr lang="it-IT" sz="2400" b="1" dirty="0" err="1"/>
              <a:t>Would</a:t>
            </a:r>
            <a:r>
              <a:rPr lang="it-IT" sz="2400" b="1" dirty="0"/>
              <a:t>) o TH (</a:t>
            </a:r>
            <a:r>
              <a:rPr lang="it-IT" sz="2400" b="1" dirty="0" err="1"/>
              <a:t>This</a:t>
            </a:r>
            <a:r>
              <a:rPr lang="it-IT" sz="2400" b="1" dirty="0"/>
              <a:t> House), </a:t>
            </a:r>
            <a:r>
              <a:rPr lang="it-IT" sz="2400" b="1" dirty="0" smtClean="0"/>
              <a:t/>
            </a:r>
            <a:br>
              <a:rPr lang="it-IT" sz="2400" b="1" dirty="0" smtClean="0"/>
            </a:br>
            <a:r>
              <a:rPr lang="it-IT" sz="2400" b="1" dirty="0"/>
              <a:t> </a:t>
            </a:r>
            <a:r>
              <a:rPr lang="it-IT" sz="2400" b="1" dirty="0" smtClean="0"/>
              <a:t>  </a:t>
            </a:r>
            <a:r>
              <a:rPr lang="it-IT" sz="2400" dirty="0" smtClean="0"/>
              <a:t>sempre </a:t>
            </a:r>
            <a:r>
              <a:rPr lang="it-IT" sz="2400" dirty="0"/>
              <a:t>comunque in riferimento alla Camera del Parlamento </a:t>
            </a:r>
            <a:r>
              <a:rPr lang="it-IT" sz="2400" dirty="0" smtClean="0"/>
              <a:t>    </a:t>
            </a:r>
            <a:br>
              <a:rPr lang="it-IT" sz="2400" dirty="0" smtClean="0"/>
            </a:br>
            <a:r>
              <a:rPr lang="it-IT" sz="2400" dirty="0"/>
              <a:t> </a:t>
            </a:r>
            <a:r>
              <a:rPr lang="it-IT" sz="2400" dirty="0" smtClean="0"/>
              <a:t>  britannico </a:t>
            </a:r>
            <a:r>
              <a:rPr lang="it-IT" sz="2400" dirty="0"/>
              <a:t>cui si fa risalire la disciplina del </a:t>
            </a:r>
            <a:r>
              <a:rPr lang="it-IT" sz="2400" dirty="0" err="1"/>
              <a:t>Debate</a:t>
            </a:r>
            <a:r>
              <a:rPr lang="it-IT" sz="2400" dirty="0"/>
              <a:t>.</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Tree>
    <p:extLst>
      <p:ext uri="{BB962C8B-B14F-4D97-AF65-F5344CB8AC3E}">
        <p14:creationId xmlns:p14="http://schemas.microsoft.com/office/powerpoint/2010/main" val="3157728708"/>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400" b="1" dirty="0" smtClean="0"/>
              <a:t/>
            </a:r>
            <a:br>
              <a:rPr lang="it-IT" sz="2400" b="1" dirty="0" smtClean="0"/>
            </a:br>
            <a:r>
              <a:rPr lang="it-IT" sz="2400" b="1" dirty="0"/>
              <a:t>DEBATE preparati e </a:t>
            </a:r>
            <a:r>
              <a:rPr lang="it-IT" sz="2400" b="1" dirty="0" smtClean="0"/>
              <a:t/>
            </a:r>
            <a:br>
              <a:rPr lang="it-IT" sz="2400" b="1" dirty="0" smtClean="0"/>
            </a:br>
            <a:r>
              <a:rPr lang="it-IT" sz="2400" b="1" dirty="0" smtClean="0"/>
              <a:t>impromptu </a:t>
            </a:r>
            <a:r>
              <a:rPr lang="it-IT" sz="2400" dirty="0"/>
              <a:t/>
            </a:r>
            <a:br>
              <a:rPr lang="it-IT" sz="2400" dirty="0"/>
            </a:br>
            <a:r>
              <a:rPr lang="it-IT" sz="2400" dirty="0"/>
              <a:t>un’ora di tempo disponendo in stanza soltanto di dizionario bilingue/ dizionario inglese monolingue/ unico volume di riferimento (dizionario enciclopedico, dizionario di citazioni…); divieto assoluto di strumenti elettronici e di altri materiali, dovendo fidare esclusivamente sulle proprie conoscenze</a:t>
            </a:r>
            <a:br>
              <a:rPr lang="it-IT" sz="2400" dirty="0"/>
            </a:br>
            <a:r>
              <a:rPr lang="it-IT" sz="2400" dirty="0"/>
              <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Tree>
    <p:extLst>
      <p:ext uri="{BB962C8B-B14F-4D97-AF65-F5344CB8AC3E}">
        <p14:creationId xmlns:p14="http://schemas.microsoft.com/office/powerpoint/2010/main" val="2566669027"/>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400" b="1" dirty="0" smtClean="0"/>
              <a:t/>
            </a:r>
            <a:br>
              <a:rPr lang="it-IT" sz="2400" b="1" dirty="0" smtClean="0"/>
            </a:br>
            <a:r>
              <a:rPr lang="it-IT" sz="2400" b="1" dirty="0"/>
              <a:t>SQUADRE</a:t>
            </a:r>
            <a:r>
              <a:rPr lang="it-IT" sz="2400" dirty="0"/>
              <a:t/>
            </a:r>
            <a:br>
              <a:rPr lang="it-IT" sz="2400" dirty="0"/>
            </a:br>
            <a:r>
              <a:rPr lang="it-IT" sz="2400" dirty="0"/>
              <a:t> </a:t>
            </a:r>
            <a:br>
              <a:rPr lang="it-IT" sz="2400" dirty="0"/>
            </a:br>
            <a:r>
              <a:rPr lang="it-IT" sz="2400" b="1" dirty="0"/>
              <a:t>PRO</a:t>
            </a:r>
            <a:r>
              <a:rPr lang="it-IT" sz="2400" dirty="0"/>
              <a:t> (PROP o PROPOSITION o GOVERNMENT o AFFERMATIVE) sostiene quanto affermato nella MOZIONE</a:t>
            </a:r>
            <a:br>
              <a:rPr lang="it-IT" sz="2400" dirty="0"/>
            </a:br>
            <a:r>
              <a:rPr lang="it-IT" sz="2400" dirty="0"/>
              <a:t> </a:t>
            </a:r>
            <a:r>
              <a:rPr lang="it-IT" sz="2400" b="1" dirty="0" smtClean="0"/>
              <a:t>CONTRO </a:t>
            </a:r>
            <a:r>
              <a:rPr lang="it-IT" sz="2400" b="1" dirty="0"/>
              <a:t>(</a:t>
            </a:r>
            <a:r>
              <a:rPr lang="it-IT" sz="2400" dirty="0"/>
              <a:t>OPP o OPPOSITION o NEGATIVE)  deve contrastare </a:t>
            </a:r>
            <a:r>
              <a:rPr lang="it-IT" sz="2400" dirty="0" smtClean="0"/>
              <a:t/>
            </a:r>
            <a:br>
              <a:rPr lang="it-IT" sz="2400" dirty="0" smtClean="0"/>
            </a:br>
            <a:r>
              <a:rPr lang="it-IT" sz="2400" dirty="0" smtClean="0"/>
              <a:t/>
            </a:r>
            <a:br>
              <a:rPr lang="it-IT" sz="2400" dirty="0" smtClean="0"/>
            </a:br>
            <a:r>
              <a:rPr lang="it-IT" sz="2400" b="1" dirty="0" smtClean="0"/>
              <a:t>La </a:t>
            </a:r>
            <a:r>
              <a:rPr lang="it-IT" sz="2400" b="1" dirty="0"/>
              <a:t>parte PRO</a:t>
            </a:r>
            <a:r>
              <a:rPr lang="it-IT" sz="2400" dirty="0"/>
              <a:t> deve fornire le PROVE (BURDEN OF PROOF) per motivare e indicare “la linea di argomentazione” (CASE, CASO o MODEL, MODELLO), </a:t>
            </a:r>
            <a:r>
              <a:rPr lang="it-IT" sz="2400" dirty="0" smtClean="0"/>
              <a:t>presentando </a:t>
            </a:r>
            <a:r>
              <a:rPr lang="it-IT" sz="2400" dirty="0"/>
              <a:t>anche motivazioni ed esempi </a:t>
            </a:r>
            <a:r>
              <a:rPr lang="it-IT" sz="2400" dirty="0" smtClean="0"/>
              <a:t>(EVIDENCE / EXAMPLE / </a:t>
            </a:r>
            <a:r>
              <a:rPr lang="it-IT" sz="2400" dirty="0" smtClean="0"/>
              <a:t>ILLUSTRATION</a:t>
            </a:r>
            <a:r>
              <a:rPr lang="it-IT" sz="2400" dirty="0" smtClean="0"/>
              <a:t>) per </a:t>
            </a:r>
            <a:r>
              <a:rPr lang="it-IT" sz="2400" dirty="0"/>
              <a:t>ognuna delle argomentazioni.</a:t>
            </a:r>
            <a:r>
              <a:rPr lang="it-IT" sz="1800" dirty="0"/>
              <a:t/>
            </a:r>
            <a:br>
              <a:rPr lang="it-IT" sz="1800" dirty="0"/>
            </a:br>
            <a:r>
              <a:rPr lang="it-IT" sz="2000" dirty="0"/>
              <a:t/>
            </a:r>
            <a:br>
              <a:rPr lang="it-IT" sz="2000" dirty="0"/>
            </a:br>
            <a:r>
              <a:rPr lang="it-IT" sz="2400" dirty="0"/>
              <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Tree>
    <p:extLst>
      <p:ext uri="{BB962C8B-B14F-4D97-AF65-F5344CB8AC3E}">
        <p14:creationId xmlns:p14="http://schemas.microsoft.com/office/powerpoint/2010/main" val="2553991368"/>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000" dirty="0"/>
              <a:t/>
            </a:r>
            <a:br>
              <a:rPr lang="it-IT" sz="2000" dirty="0"/>
            </a:br>
            <a:r>
              <a:rPr lang="it-IT" sz="2400" dirty="0"/>
              <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1153765"/>
            <a:ext cx="7941235" cy="3447098"/>
          </a:xfrm>
          <a:prstGeom prst="rect">
            <a:avLst/>
          </a:prstGeom>
        </p:spPr>
        <p:txBody>
          <a:bodyPr wrap="square">
            <a:spAutoFit/>
          </a:bodyPr>
          <a:lstStyle/>
          <a:p>
            <a:r>
              <a:rPr lang="it-IT" sz="2500" dirty="0"/>
              <a:t>La </a:t>
            </a:r>
            <a:r>
              <a:rPr lang="it-IT" sz="2500" b="1" dirty="0"/>
              <a:t>parte CONTRO </a:t>
            </a:r>
            <a:r>
              <a:rPr lang="it-IT" sz="2500" dirty="0"/>
              <a:t>ha il compito di confutare le argomentazioni portate dalla PRO e difendere nel contempo il proprio CASO, senza dimenticare – ad ogni modo – che se la squadra CONTRO </a:t>
            </a:r>
            <a:r>
              <a:rPr lang="it-IT" sz="2500" dirty="0" smtClean="0"/>
              <a:t>decidesse di condurre </a:t>
            </a:r>
            <a:r>
              <a:rPr lang="it-IT" sz="2500" dirty="0"/>
              <a:t>una propria linea argomentativa rispetto al CASO, </a:t>
            </a:r>
            <a:r>
              <a:rPr lang="it-IT" sz="2500" dirty="0" smtClean="0"/>
              <a:t>non </a:t>
            </a:r>
            <a:r>
              <a:rPr lang="it-IT" sz="2500" dirty="0"/>
              <a:t>deve mai </a:t>
            </a:r>
            <a:r>
              <a:rPr lang="it-IT" sz="2500" dirty="0" smtClean="0"/>
              <a:t>tralasciare </a:t>
            </a:r>
            <a:r>
              <a:rPr lang="it-IT" sz="2500" dirty="0"/>
              <a:t>lo “SCONTRO” rispetto alle argomentazioni della PRO, che è il primo elemento di valutazione del giudice.</a:t>
            </a:r>
          </a:p>
          <a:p>
            <a:r>
              <a:rPr lang="it-IT" dirty="0"/>
              <a:t> </a:t>
            </a:r>
          </a:p>
        </p:txBody>
      </p:sp>
    </p:spTree>
    <p:extLst>
      <p:ext uri="{BB962C8B-B14F-4D97-AF65-F5344CB8AC3E}">
        <p14:creationId xmlns:p14="http://schemas.microsoft.com/office/powerpoint/2010/main" val="2910299484"/>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000" dirty="0"/>
              <a:t/>
            </a:r>
            <a:br>
              <a:rPr lang="it-IT" sz="2000" dirty="0"/>
            </a:br>
            <a:r>
              <a:rPr lang="it-IT" sz="2400" dirty="0"/>
              <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907870"/>
            <a:ext cx="7941235" cy="4678204"/>
          </a:xfrm>
          <a:prstGeom prst="rect">
            <a:avLst/>
          </a:prstGeom>
        </p:spPr>
        <p:txBody>
          <a:bodyPr wrap="square">
            <a:spAutoFit/>
          </a:bodyPr>
          <a:lstStyle/>
          <a:p>
            <a:r>
              <a:rPr lang="it-IT" sz="2800" dirty="0"/>
              <a:t>Quindi, </a:t>
            </a:r>
            <a:r>
              <a:rPr lang="it-IT" sz="2800" b="1" dirty="0" smtClean="0"/>
              <a:t>REGOLE PRIME</a:t>
            </a:r>
            <a:r>
              <a:rPr lang="it-IT" sz="2800" dirty="0" smtClean="0"/>
              <a:t>: </a:t>
            </a:r>
            <a:endParaRPr lang="it-IT" sz="2800" dirty="0"/>
          </a:p>
          <a:p>
            <a:pPr lvl="0"/>
            <a:r>
              <a:rPr lang="it-IT" sz="2800" dirty="0" smtClean="0"/>
              <a:t>- esistono </a:t>
            </a:r>
            <a:r>
              <a:rPr lang="it-IT" sz="2800" dirty="0"/>
              <a:t>punti di vista opposti rispetto ad ogni questione (relativismo della conoscenza ma anche delle geografie in cui tali conoscenze vanno a radicarsi e ad esplicitarsi in comportamenti e valori)</a:t>
            </a:r>
          </a:p>
          <a:p>
            <a:pPr lvl="0"/>
            <a:r>
              <a:rPr lang="it-IT" sz="2800" dirty="0" smtClean="0"/>
              <a:t>- bisogna </a:t>
            </a:r>
            <a:r>
              <a:rPr lang="it-IT" sz="2800" dirty="0"/>
              <a:t>imparare a dibattere e a sostenere un argomento liberandoci da ogni nostro personale convincimento in una VISIONE GLOBALE del tema, e non solo particolare o parziale, come sovente siamo abituati.</a:t>
            </a:r>
          </a:p>
          <a:p>
            <a:r>
              <a:rPr lang="it-IT" dirty="0"/>
              <a:t> </a:t>
            </a:r>
          </a:p>
        </p:txBody>
      </p:sp>
    </p:spTree>
    <p:extLst>
      <p:ext uri="{BB962C8B-B14F-4D97-AF65-F5344CB8AC3E}">
        <p14:creationId xmlns:p14="http://schemas.microsoft.com/office/powerpoint/2010/main" val="2921096282"/>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000" dirty="0"/>
              <a:t/>
            </a:r>
            <a:br>
              <a:rPr lang="it-IT" sz="2000" dirty="0"/>
            </a:br>
            <a:r>
              <a:rPr lang="it-IT" sz="2400" dirty="0"/>
              <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pic>
        <p:nvPicPr>
          <p:cNvPr id="9" name="Immagine 8" descr="Pag.1 power poi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496" y="743508"/>
            <a:ext cx="7777916" cy="4328314"/>
          </a:xfrm>
          <a:prstGeom prst="rect">
            <a:avLst/>
          </a:prstGeom>
        </p:spPr>
      </p:pic>
    </p:spTree>
    <p:extLst>
      <p:ext uri="{BB962C8B-B14F-4D97-AF65-F5344CB8AC3E}">
        <p14:creationId xmlns:p14="http://schemas.microsoft.com/office/powerpoint/2010/main" val="3737096044"/>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000" dirty="0"/>
              <a:t/>
            </a:r>
            <a:br>
              <a:rPr lang="it-IT" sz="2000" dirty="0"/>
            </a:br>
            <a:r>
              <a:rPr lang="it-IT" sz="2400" dirty="0"/>
              <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519399"/>
            <a:ext cx="7941235" cy="4555093"/>
          </a:xfrm>
          <a:prstGeom prst="rect">
            <a:avLst/>
          </a:prstGeom>
        </p:spPr>
        <p:txBody>
          <a:bodyPr wrap="square">
            <a:spAutoFit/>
          </a:bodyPr>
          <a:lstStyle/>
          <a:p>
            <a:r>
              <a:rPr lang="it-IT" sz="2800" b="1" dirty="0"/>
              <a:t>Ciascuna squadra prepara</a:t>
            </a:r>
            <a:r>
              <a:rPr lang="it-IT" sz="2800" dirty="0"/>
              <a:t>:</a:t>
            </a:r>
          </a:p>
          <a:p>
            <a:r>
              <a:rPr lang="it-IT" sz="2800" dirty="0"/>
              <a:t> </a:t>
            </a:r>
          </a:p>
          <a:p>
            <a:pPr lvl="0"/>
            <a:r>
              <a:rPr lang="it-IT" sz="2400" dirty="0" smtClean="0"/>
              <a:t>1 - Tre </a:t>
            </a:r>
            <a:r>
              <a:rPr lang="it-IT" sz="2400" dirty="0"/>
              <a:t>discorsi principali (SUBSTANTIVE SPEECHES) di 8 minuti ciascuno (alle prime Olimpiadi del </a:t>
            </a:r>
            <a:r>
              <a:rPr lang="it-IT" sz="2400" dirty="0" err="1"/>
              <a:t>Debate</a:t>
            </a:r>
            <a:r>
              <a:rPr lang="it-IT" sz="2400" dirty="0"/>
              <a:t> 2017 assegnati 6 minuti) + il discorso di replica (REPLY SPEECH) o il discorso di sintesi (SUMMARY SPEECH)</a:t>
            </a:r>
          </a:p>
          <a:p>
            <a:pPr lvl="0"/>
            <a:r>
              <a:rPr lang="it-IT" sz="2400" dirty="0" smtClean="0"/>
              <a:t>2 - La </a:t>
            </a:r>
            <a:r>
              <a:rPr lang="it-IT" sz="2400" dirty="0"/>
              <a:t>“replica” è tenuta dal primo o dal secondo speaker, dura 4 minuti per squadra, per un totale di 8 interventi.</a:t>
            </a:r>
          </a:p>
          <a:p>
            <a:pPr lvl="0"/>
            <a:r>
              <a:rPr lang="it-IT" sz="2400" dirty="0" smtClean="0"/>
              <a:t>3 - La </a:t>
            </a:r>
            <a:r>
              <a:rPr lang="it-IT" sz="2400" dirty="0"/>
              <a:t>prima “replica” è condotta appena dopo il terzo discorso della CONTRO ed è sempre l’opposizione a tenerla. Chiude la PRO con il proprio discorso finale.</a:t>
            </a:r>
          </a:p>
          <a:p>
            <a:r>
              <a:rPr lang="it-IT" dirty="0"/>
              <a:t> </a:t>
            </a:r>
          </a:p>
        </p:txBody>
      </p:sp>
    </p:spTree>
    <p:extLst>
      <p:ext uri="{BB962C8B-B14F-4D97-AF65-F5344CB8AC3E}">
        <p14:creationId xmlns:p14="http://schemas.microsoft.com/office/powerpoint/2010/main" val="201222277"/>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000" dirty="0"/>
              <a:t/>
            </a:r>
            <a:br>
              <a:rPr lang="it-IT" sz="2000" dirty="0"/>
            </a:br>
            <a:r>
              <a:rPr lang="it-IT" sz="2400" dirty="0"/>
              <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907870"/>
            <a:ext cx="7941235" cy="3877985"/>
          </a:xfrm>
          <a:prstGeom prst="rect">
            <a:avLst/>
          </a:prstGeom>
        </p:spPr>
        <p:txBody>
          <a:bodyPr wrap="square">
            <a:spAutoFit/>
          </a:bodyPr>
          <a:lstStyle/>
          <a:p>
            <a:r>
              <a:rPr lang="it-IT" sz="2500" dirty="0"/>
              <a:t>Contributo vitale alla discussione è rappresentato dalle “Richieste di informazione” </a:t>
            </a:r>
            <a:r>
              <a:rPr lang="it-IT" sz="2500" b="1" dirty="0"/>
              <a:t>(</a:t>
            </a:r>
            <a:r>
              <a:rPr lang="it-IT" sz="2500" b="1" dirty="0" err="1"/>
              <a:t>POIs</a:t>
            </a:r>
            <a:r>
              <a:rPr lang="it-IT" sz="2500" b="1" dirty="0"/>
              <a:t>, </a:t>
            </a:r>
            <a:r>
              <a:rPr lang="it-IT" sz="2500" b="1" dirty="0" err="1"/>
              <a:t>Points</a:t>
            </a:r>
            <a:r>
              <a:rPr lang="it-IT" sz="2500" b="1" dirty="0"/>
              <a:t> of </a:t>
            </a:r>
            <a:r>
              <a:rPr lang="it-IT" sz="2500" b="1" dirty="0" err="1"/>
              <a:t>Informations</a:t>
            </a:r>
            <a:r>
              <a:rPr lang="it-IT" sz="2500" b="1" dirty="0"/>
              <a:t>)</a:t>
            </a:r>
            <a:endParaRPr lang="it-IT" sz="2500" dirty="0"/>
          </a:p>
          <a:p>
            <a:pPr marL="342900" lvl="0" indent="-342900">
              <a:buFontTx/>
              <a:buChar char="-"/>
            </a:pPr>
            <a:r>
              <a:rPr lang="it-IT" sz="2500" dirty="0" smtClean="0"/>
              <a:t>primo </a:t>
            </a:r>
            <a:r>
              <a:rPr lang="it-IT" sz="2500" dirty="0"/>
              <a:t>e ottavo minuti sono “protetti”</a:t>
            </a:r>
          </a:p>
          <a:p>
            <a:pPr marL="342900" lvl="0" indent="-342900">
              <a:buFontTx/>
              <a:buChar char="-"/>
            </a:pPr>
            <a:r>
              <a:rPr lang="it-IT" sz="2500" dirty="0" smtClean="0"/>
              <a:t>opportunità </a:t>
            </a:r>
            <a:r>
              <a:rPr lang="it-IT" sz="2500" dirty="0"/>
              <a:t>e persino obbligo da parte della squadra </a:t>
            </a:r>
            <a:r>
              <a:rPr lang="it-IT" sz="2500" dirty="0" smtClean="0"/>
              <a:t>    </a:t>
            </a:r>
          </a:p>
          <a:p>
            <a:pPr lvl="0"/>
            <a:r>
              <a:rPr lang="it-IT" sz="2500" dirty="0"/>
              <a:t> </a:t>
            </a:r>
            <a:r>
              <a:rPr lang="it-IT" sz="2500" dirty="0" smtClean="0"/>
              <a:t>  avversaria </a:t>
            </a:r>
            <a:r>
              <a:rPr lang="it-IT" sz="2500" dirty="0"/>
              <a:t>di fare brevi e incisive domande di </a:t>
            </a:r>
            <a:r>
              <a:rPr lang="it-IT" sz="2500" dirty="0" smtClean="0"/>
              <a:t>   </a:t>
            </a:r>
          </a:p>
          <a:p>
            <a:pPr lvl="0"/>
            <a:r>
              <a:rPr lang="it-IT" sz="2500" dirty="0"/>
              <a:t> </a:t>
            </a:r>
            <a:r>
              <a:rPr lang="it-IT" sz="2500" dirty="0" smtClean="0"/>
              <a:t>  puntualizzazione</a:t>
            </a:r>
            <a:endParaRPr lang="it-IT" sz="2500" dirty="0"/>
          </a:p>
          <a:p>
            <a:pPr marL="342900" lvl="0" indent="-342900">
              <a:buFontTx/>
              <a:buChar char="-"/>
            </a:pPr>
            <a:r>
              <a:rPr lang="it-IT" sz="2500" dirty="0" smtClean="0"/>
              <a:t>i </a:t>
            </a:r>
            <a:r>
              <a:rPr lang="it-IT" sz="2500" dirty="0" err="1"/>
              <a:t>POIs</a:t>
            </a:r>
            <a:r>
              <a:rPr lang="it-IT" sz="2500" dirty="0"/>
              <a:t> possono essere tanto accettati quanto rifiutati (si </a:t>
            </a:r>
            <a:endParaRPr lang="it-IT" sz="2500" dirty="0" smtClean="0"/>
          </a:p>
          <a:p>
            <a:pPr lvl="0"/>
            <a:r>
              <a:rPr lang="it-IT" sz="2500" dirty="0" smtClean="0"/>
              <a:t>     dovrebbero </a:t>
            </a:r>
            <a:r>
              <a:rPr lang="it-IT" sz="2500" dirty="0"/>
              <a:t>accettare almeno due </a:t>
            </a:r>
            <a:r>
              <a:rPr lang="it-IT" sz="2500" dirty="0" err="1"/>
              <a:t>POIs</a:t>
            </a:r>
            <a:r>
              <a:rPr lang="it-IT" sz="2500" dirty="0"/>
              <a:t> per </a:t>
            </a:r>
            <a:r>
              <a:rPr lang="it-IT" sz="2500" dirty="0" err="1"/>
              <a:t>dicorso</a:t>
            </a:r>
            <a:r>
              <a:rPr lang="it-IT" sz="2500" dirty="0"/>
              <a:t>)</a:t>
            </a:r>
          </a:p>
          <a:p>
            <a:pPr lvl="0"/>
            <a:endParaRPr lang="it-IT" sz="2800" dirty="0"/>
          </a:p>
          <a:p>
            <a:r>
              <a:rPr lang="it-IT" dirty="0"/>
              <a:t> </a:t>
            </a:r>
          </a:p>
        </p:txBody>
      </p:sp>
    </p:spTree>
    <p:extLst>
      <p:ext uri="{BB962C8B-B14F-4D97-AF65-F5344CB8AC3E}">
        <p14:creationId xmlns:p14="http://schemas.microsoft.com/office/powerpoint/2010/main" val="201222277"/>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000" dirty="0"/>
              <a:t/>
            </a:r>
            <a:br>
              <a:rPr lang="it-IT" sz="2000" dirty="0"/>
            </a:br>
            <a:r>
              <a:rPr lang="it-IT" sz="2400" dirty="0"/>
              <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907870"/>
            <a:ext cx="7941235" cy="5109091"/>
          </a:xfrm>
          <a:prstGeom prst="rect">
            <a:avLst/>
          </a:prstGeom>
        </p:spPr>
        <p:txBody>
          <a:bodyPr wrap="square">
            <a:spAutoFit/>
          </a:bodyPr>
          <a:lstStyle/>
          <a:p>
            <a:r>
              <a:rPr lang="it-IT" sz="2800" dirty="0"/>
              <a:t>Il DEBATER / SPEAKER / PLAYER  è chiamato a rappresentare STILE, CONTENUTI e STRATEGIE che sono poi gli indicatori della valutazione del giudice</a:t>
            </a:r>
          </a:p>
          <a:p>
            <a:r>
              <a:rPr lang="it-IT" sz="2800" dirty="0"/>
              <a:t> </a:t>
            </a:r>
          </a:p>
          <a:p>
            <a:pPr lvl="0"/>
            <a:r>
              <a:rPr lang="it-IT" sz="2800" dirty="0"/>
              <a:t>n. giudici TRE </a:t>
            </a:r>
          </a:p>
          <a:p>
            <a:pPr lvl="0"/>
            <a:r>
              <a:rPr lang="it-IT" sz="2800" dirty="0"/>
              <a:t>- </a:t>
            </a:r>
            <a:r>
              <a:rPr lang="it-IT" sz="2800" dirty="0" smtClean="0"/>
              <a:t>   presenza </a:t>
            </a:r>
            <a:r>
              <a:rPr lang="it-IT" sz="2800" dirty="0"/>
              <a:t>di un cronometrista</a:t>
            </a:r>
          </a:p>
          <a:p>
            <a:pPr marL="457200" lvl="0" indent="-457200">
              <a:buFontTx/>
              <a:buChar char="-"/>
            </a:pPr>
            <a:r>
              <a:rPr lang="it-IT" sz="2800" dirty="0" smtClean="0"/>
              <a:t>presenza </a:t>
            </a:r>
            <a:r>
              <a:rPr lang="it-IT" sz="2800" dirty="0"/>
              <a:t>di un </a:t>
            </a:r>
            <a:r>
              <a:rPr lang="it-IT" sz="2800" i="1" dirty="0" err="1"/>
              <a:t>chiarperson</a:t>
            </a:r>
            <a:r>
              <a:rPr lang="it-IT" sz="2800" dirty="0"/>
              <a:t> che modera, introduce i </a:t>
            </a:r>
            <a:r>
              <a:rPr lang="it-IT" sz="2800" dirty="0" smtClean="0"/>
              <a:t>nomi </a:t>
            </a:r>
            <a:r>
              <a:rPr lang="it-IT" sz="2800" dirty="0"/>
              <a:t>delle squadre, dei giudici e del cronometrista</a:t>
            </a:r>
          </a:p>
          <a:p>
            <a:pPr lvl="0"/>
            <a:r>
              <a:rPr lang="it-IT" sz="2800" dirty="0" smtClean="0"/>
              <a:t>-    </a:t>
            </a:r>
            <a:r>
              <a:rPr lang="it-IT" sz="2800" dirty="0"/>
              <a:t>i</a:t>
            </a:r>
            <a:r>
              <a:rPr lang="it-IT" sz="2800" dirty="0" smtClean="0"/>
              <a:t>l </a:t>
            </a:r>
            <a:r>
              <a:rPr lang="it-IT" sz="2800" dirty="0"/>
              <a:t>coach</a:t>
            </a:r>
          </a:p>
          <a:p>
            <a:pPr lvl="0"/>
            <a:endParaRPr lang="it-IT" sz="2800" dirty="0"/>
          </a:p>
          <a:p>
            <a:r>
              <a:rPr lang="it-IT" dirty="0"/>
              <a:t> </a:t>
            </a:r>
          </a:p>
        </p:txBody>
      </p:sp>
    </p:spTree>
    <p:extLst>
      <p:ext uri="{BB962C8B-B14F-4D97-AF65-F5344CB8AC3E}">
        <p14:creationId xmlns:p14="http://schemas.microsoft.com/office/powerpoint/2010/main" val="1694167578"/>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000" dirty="0"/>
              <a:t/>
            </a:r>
            <a:br>
              <a:rPr lang="it-IT" sz="2000" dirty="0"/>
            </a:br>
            <a:r>
              <a:rPr lang="it-IT" sz="2400" dirty="0"/>
              <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907870"/>
            <a:ext cx="7941235" cy="4308872"/>
          </a:xfrm>
          <a:prstGeom prst="rect">
            <a:avLst/>
          </a:prstGeom>
        </p:spPr>
        <p:txBody>
          <a:bodyPr wrap="square">
            <a:spAutoFit/>
          </a:bodyPr>
          <a:lstStyle/>
          <a:p>
            <a:r>
              <a:rPr lang="it-IT" sz="2800" b="1" dirty="0"/>
              <a:t>RUOLI SPEAKERS</a:t>
            </a:r>
            <a:endParaRPr lang="it-IT" sz="2800" dirty="0"/>
          </a:p>
          <a:p>
            <a:r>
              <a:rPr lang="it-IT" sz="2800" b="1" dirty="0" smtClean="0"/>
              <a:t>PRO</a:t>
            </a:r>
          </a:p>
          <a:p>
            <a:r>
              <a:rPr lang="it-IT" sz="2800" b="1" dirty="0" smtClean="0"/>
              <a:t> </a:t>
            </a:r>
            <a:endParaRPr lang="it-IT" sz="2800" dirty="0"/>
          </a:p>
          <a:p>
            <a:r>
              <a:rPr lang="it-IT" sz="2800" b="1" dirty="0"/>
              <a:t> </a:t>
            </a:r>
            <a:r>
              <a:rPr lang="it-IT" sz="2400" b="1" dirty="0" smtClean="0"/>
              <a:t>1. Esplicita </a:t>
            </a:r>
            <a:r>
              <a:rPr lang="it-IT" sz="2400" b="1" dirty="0"/>
              <a:t>la MOZIONE a partire dalla definizione </a:t>
            </a:r>
            <a:r>
              <a:rPr lang="it-IT" sz="2400" b="1" dirty="0" smtClean="0"/>
              <a:t>  </a:t>
            </a:r>
          </a:p>
          <a:p>
            <a:pPr lvl="0"/>
            <a:r>
              <a:rPr lang="it-IT" sz="2400" b="1" dirty="0"/>
              <a:t> </a:t>
            </a:r>
            <a:r>
              <a:rPr lang="it-IT" sz="2400" b="1" dirty="0" smtClean="0"/>
              <a:t>   delle </a:t>
            </a:r>
            <a:r>
              <a:rPr lang="it-IT" sz="2400" b="1" dirty="0"/>
              <a:t>PAROLE </a:t>
            </a:r>
            <a:r>
              <a:rPr lang="it-IT" sz="2400" b="1" dirty="0" smtClean="0"/>
              <a:t>CHIAVE, esplicitandone i concetti.</a:t>
            </a:r>
            <a:endParaRPr lang="it-IT" sz="2400" dirty="0"/>
          </a:p>
          <a:p>
            <a:pPr lvl="0"/>
            <a:endParaRPr lang="it-IT" sz="2400" dirty="0"/>
          </a:p>
          <a:p>
            <a:r>
              <a:rPr lang="it-IT" sz="2400" dirty="0"/>
              <a:t> </a:t>
            </a:r>
            <a:r>
              <a:rPr lang="it-IT" sz="2400" b="1" dirty="0"/>
              <a:t>2. La Mozione deve essere sempre localizzata </a:t>
            </a:r>
          </a:p>
          <a:p>
            <a:pPr lvl="0"/>
            <a:r>
              <a:rPr lang="it-IT" sz="2400" b="1" dirty="0"/>
              <a:t>    geograficamente, socialmente o in termini politici,       </a:t>
            </a:r>
          </a:p>
          <a:p>
            <a:pPr lvl="0"/>
            <a:r>
              <a:rPr lang="it-IT" sz="2400" b="1" dirty="0"/>
              <a:t>    fondando su FATTI (vero/falso), VALORI (di persona/cosa),    </a:t>
            </a:r>
          </a:p>
          <a:p>
            <a:pPr lvl="0"/>
            <a:r>
              <a:rPr lang="it-IT" sz="2400" b="1" dirty="0"/>
              <a:t>    PIANI DI AZIONE (politica, policy</a:t>
            </a:r>
            <a:r>
              <a:rPr lang="it-IT" sz="2400" dirty="0"/>
              <a:t>)</a:t>
            </a:r>
          </a:p>
          <a:p>
            <a:endParaRPr lang="it-IT" dirty="0"/>
          </a:p>
        </p:txBody>
      </p:sp>
    </p:spTree>
    <p:extLst>
      <p:ext uri="{BB962C8B-B14F-4D97-AF65-F5344CB8AC3E}">
        <p14:creationId xmlns:p14="http://schemas.microsoft.com/office/powerpoint/2010/main" val="3500730601"/>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400" b="1" dirty="0" smtClean="0"/>
              <a:t>   </a:t>
            </a:r>
            <a:r>
              <a:rPr lang="it-IT" sz="2000" dirty="0"/>
              <a:t/>
            </a:r>
            <a:br>
              <a:rPr lang="it-IT" sz="2000" dirty="0"/>
            </a:br>
            <a:r>
              <a:rPr lang="it-IT" sz="2000" dirty="0" smtClean="0"/>
              <a:t/>
            </a:r>
            <a:br>
              <a:rPr lang="it-IT" sz="2000" dirty="0" smtClean="0"/>
            </a:br>
            <a:r>
              <a:rPr lang="it-IT" sz="2000" dirty="0"/>
              <a:t> </a:t>
            </a:r>
            <a:r>
              <a:rPr lang="it-IT" sz="2000" dirty="0" smtClean="0"/>
              <a:t> </a:t>
            </a:r>
            <a:r>
              <a:rPr lang="it-IT" sz="2400" dirty="0"/>
              <a:t/>
            </a:r>
            <a:br>
              <a:rPr lang="it-IT" sz="2400" dirty="0"/>
            </a:br>
            <a:r>
              <a:rPr lang="it-IT" sz="2400" dirty="0" smtClean="0"/>
              <a:t>   </a:t>
            </a: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907870"/>
            <a:ext cx="7941235" cy="4185762"/>
          </a:xfrm>
          <a:prstGeom prst="rect">
            <a:avLst/>
          </a:prstGeom>
        </p:spPr>
        <p:txBody>
          <a:bodyPr wrap="square">
            <a:spAutoFit/>
          </a:bodyPr>
          <a:lstStyle/>
          <a:p>
            <a:r>
              <a:rPr lang="it-IT" sz="2800" b="1" dirty="0"/>
              <a:t> </a:t>
            </a:r>
            <a:endParaRPr lang="it-IT" sz="2800" dirty="0"/>
          </a:p>
          <a:p>
            <a:pPr lvl="0"/>
            <a:r>
              <a:rPr lang="it-IT" sz="2400" b="1" dirty="0" smtClean="0"/>
              <a:t>3. La Mozione deve focalizzarsi rispetto a </a:t>
            </a:r>
            <a:r>
              <a:rPr lang="it-IT" sz="2400" b="1" dirty="0"/>
              <a:t>gruppo d’età, </a:t>
            </a:r>
            <a:r>
              <a:rPr lang="it-IT" sz="2400" b="1" dirty="0" smtClean="0"/>
              <a:t>   </a:t>
            </a:r>
          </a:p>
          <a:p>
            <a:pPr lvl="0"/>
            <a:r>
              <a:rPr lang="it-IT" sz="2400" b="1" dirty="0"/>
              <a:t> </a:t>
            </a:r>
            <a:r>
              <a:rPr lang="it-IT" sz="2400" b="1" dirty="0" smtClean="0"/>
              <a:t>    sesso</a:t>
            </a:r>
            <a:r>
              <a:rPr lang="it-IT" sz="2400" b="1" dirty="0"/>
              <a:t>, classe sociale o ad altra infinita varietà di </a:t>
            </a:r>
            <a:r>
              <a:rPr lang="it-IT" sz="2400" b="1" dirty="0" smtClean="0"/>
              <a:t>   </a:t>
            </a:r>
          </a:p>
          <a:p>
            <a:pPr lvl="0"/>
            <a:r>
              <a:rPr lang="it-IT" sz="2400" b="1" dirty="0"/>
              <a:t> </a:t>
            </a:r>
            <a:r>
              <a:rPr lang="it-IT" sz="2400" b="1" dirty="0" smtClean="0"/>
              <a:t>   “</a:t>
            </a:r>
            <a:r>
              <a:rPr lang="it-IT" sz="2400" b="1" dirty="0"/>
              <a:t>restrizioni”</a:t>
            </a:r>
            <a:r>
              <a:rPr lang="it-IT" sz="2400" b="1" dirty="0" smtClean="0"/>
              <a:t>.</a:t>
            </a:r>
          </a:p>
          <a:p>
            <a:pPr lvl="0"/>
            <a:endParaRPr lang="it-IT" sz="2400" b="1" dirty="0"/>
          </a:p>
          <a:p>
            <a:pPr lvl="0"/>
            <a:r>
              <a:rPr lang="it-IT" sz="2400" b="1" dirty="0" smtClean="0"/>
              <a:t>4. Una MOZIONE ben “formata” risulta:</a:t>
            </a:r>
          </a:p>
          <a:p>
            <a:pPr lvl="0"/>
            <a:r>
              <a:rPr lang="it-IT" sz="2400" b="1" dirty="0" smtClean="0"/>
              <a:t>     - argomentabile; controversa; chiara e focalizzata sulla </a:t>
            </a:r>
          </a:p>
          <a:p>
            <a:pPr lvl="0"/>
            <a:r>
              <a:rPr lang="it-IT" sz="2400" b="1" dirty="0"/>
              <a:t> </a:t>
            </a:r>
            <a:r>
              <a:rPr lang="it-IT" sz="2400" b="1" dirty="0" smtClean="0"/>
              <a:t>     questione; circoscritta; interessante.</a:t>
            </a:r>
            <a:endParaRPr lang="it-IT" sz="2400" dirty="0"/>
          </a:p>
          <a:p>
            <a:r>
              <a:rPr lang="it-IT" sz="2400" b="1" dirty="0"/>
              <a:t> </a:t>
            </a:r>
            <a:endParaRPr lang="it-IT" sz="2400" dirty="0"/>
          </a:p>
          <a:p>
            <a:pPr lvl="0"/>
            <a:endParaRPr lang="it-IT" sz="2800" dirty="0"/>
          </a:p>
          <a:p>
            <a:r>
              <a:rPr lang="it-IT" dirty="0"/>
              <a:t> </a:t>
            </a:r>
          </a:p>
        </p:txBody>
      </p:sp>
    </p:spTree>
    <p:extLst>
      <p:ext uri="{BB962C8B-B14F-4D97-AF65-F5344CB8AC3E}">
        <p14:creationId xmlns:p14="http://schemas.microsoft.com/office/powerpoint/2010/main" val="3104765383"/>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400" b="1" dirty="0" smtClean="0"/>
              <a:t>   </a:t>
            </a:r>
            <a:r>
              <a:rPr lang="it-IT" sz="2000" dirty="0"/>
              <a:t/>
            </a:r>
            <a:br>
              <a:rPr lang="it-IT" sz="2000" dirty="0"/>
            </a:br>
            <a:r>
              <a:rPr lang="it-IT" sz="2400" dirty="0"/>
              <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1378543"/>
            <a:ext cx="7941235" cy="3693319"/>
          </a:xfrm>
          <a:prstGeom prst="rect">
            <a:avLst/>
          </a:prstGeom>
        </p:spPr>
        <p:txBody>
          <a:bodyPr wrap="square">
            <a:spAutoFit/>
          </a:bodyPr>
          <a:lstStyle/>
          <a:p>
            <a:pPr algn="ctr"/>
            <a:r>
              <a:rPr lang="it-IT" sz="3200" b="1" dirty="0"/>
              <a:t>FONDAMENTALE</a:t>
            </a:r>
            <a:endParaRPr lang="it-IT" sz="3200" dirty="0"/>
          </a:p>
          <a:p>
            <a:pPr algn="ctr"/>
            <a:r>
              <a:rPr lang="it-IT" sz="3200" b="1" dirty="0"/>
              <a:t>Le definizioni devono essere conformi </a:t>
            </a:r>
            <a:endParaRPr lang="it-IT" sz="3200" b="1" dirty="0" smtClean="0"/>
          </a:p>
          <a:p>
            <a:pPr algn="ctr"/>
            <a:r>
              <a:rPr lang="it-IT" sz="3200" b="1" dirty="0" smtClean="0"/>
              <a:t>alla </a:t>
            </a:r>
            <a:r>
              <a:rPr lang="it-IT" sz="3200" b="1" dirty="0"/>
              <a:t>comprensione </a:t>
            </a:r>
            <a:r>
              <a:rPr lang="it-IT" sz="3200" b="1" dirty="0" smtClean="0"/>
              <a:t>di </a:t>
            </a:r>
            <a:r>
              <a:rPr lang="it-IT" sz="3200" b="1" dirty="0"/>
              <a:t>un pubblico </a:t>
            </a:r>
            <a:endParaRPr lang="it-IT" sz="3200" b="1" dirty="0" smtClean="0"/>
          </a:p>
          <a:p>
            <a:pPr algn="ctr"/>
            <a:r>
              <a:rPr lang="it-IT" sz="3200" b="1" dirty="0" smtClean="0"/>
              <a:t>mediamente </a:t>
            </a:r>
            <a:r>
              <a:rPr lang="it-IT" sz="3200" b="1" dirty="0"/>
              <a:t>colto </a:t>
            </a:r>
            <a:endParaRPr lang="it-IT" sz="3200" dirty="0"/>
          </a:p>
          <a:p>
            <a:pPr algn="ctr"/>
            <a:r>
              <a:rPr lang="it-IT" sz="3200" b="1" dirty="0"/>
              <a:t>e dei giudici</a:t>
            </a:r>
            <a:endParaRPr lang="it-IT" sz="3200" dirty="0"/>
          </a:p>
          <a:p>
            <a:r>
              <a:rPr lang="it-IT" sz="2800" b="1" dirty="0"/>
              <a:t> </a:t>
            </a:r>
            <a:endParaRPr lang="it-IT" sz="2800" dirty="0"/>
          </a:p>
          <a:p>
            <a:pPr lvl="0"/>
            <a:endParaRPr lang="it-IT" sz="2800" dirty="0"/>
          </a:p>
          <a:p>
            <a:r>
              <a:rPr lang="it-IT" dirty="0"/>
              <a:t> </a:t>
            </a:r>
          </a:p>
        </p:txBody>
      </p:sp>
    </p:spTree>
    <p:extLst>
      <p:ext uri="{BB962C8B-B14F-4D97-AF65-F5344CB8AC3E}">
        <p14:creationId xmlns:p14="http://schemas.microsoft.com/office/powerpoint/2010/main" val="1413032818"/>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400" b="1" dirty="0" smtClean="0"/>
              <a:t>   </a:t>
            </a:r>
            <a:r>
              <a:rPr lang="it-IT" sz="2000" dirty="0"/>
              <a:t/>
            </a:r>
            <a:br>
              <a:rPr lang="it-IT" sz="2000" dirty="0"/>
            </a:br>
            <a:r>
              <a:rPr lang="it-IT" sz="2400" dirty="0"/>
              <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907870"/>
            <a:ext cx="7941235" cy="4555094"/>
          </a:xfrm>
          <a:prstGeom prst="rect">
            <a:avLst/>
          </a:prstGeom>
        </p:spPr>
        <p:txBody>
          <a:bodyPr wrap="square">
            <a:spAutoFit/>
          </a:bodyPr>
          <a:lstStyle/>
          <a:p>
            <a:r>
              <a:rPr lang="it-IT" sz="3200" b="1" dirty="0"/>
              <a:t>PRIMO ORATORE e TEAM LINE  </a:t>
            </a:r>
            <a:endParaRPr lang="it-IT" sz="3200" b="1" dirty="0" smtClean="0"/>
          </a:p>
          <a:p>
            <a:r>
              <a:rPr lang="it-IT" sz="3200" b="1" dirty="0" smtClean="0"/>
              <a:t>(Strategia di Gruppo)</a:t>
            </a:r>
          </a:p>
          <a:p>
            <a:endParaRPr lang="it-IT" sz="3200" dirty="0"/>
          </a:p>
          <a:p>
            <a:pPr marL="342900" indent="-342900">
              <a:buFontTx/>
              <a:buChar char="-"/>
            </a:pPr>
            <a:r>
              <a:rPr lang="it-IT" sz="2400" dirty="0" smtClean="0"/>
              <a:t>Definisce </a:t>
            </a:r>
            <a:r>
              <a:rPr lang="it-IT" sz="2400" dirty="0"/>
              <a:t>il quadro generale della MOZIONE (</a:t>
            </a:r>
            <a:r>
              <a:rPr lang="it-IT" sz="2400" dirty="0" err="1"/>
              <a:t>framework</a:t>
            </a:r>
            <a:r>
              <a:rPr lang="it-IT" sz="2400" dirty="0"/>
              <a:t>), cioè spiega e giustifica ciò che la squadra </a:t>
            </a:r>
            <a:r>
              <a:rPr lang="it-IT" sz="2400" dirty="0" smtClean="0"/>
              <a:t>sostiene</a:t>
            </a:r>
          </a:p>
          <a:p>
            <a:pPr marL="342900" indent="-342900">
              <a:buFontTx/>
              <a:buChar char="-"/>
            </a:pPr>
            <a:r>
              <a:rPr lang="it-IT" sz="2400" dirty="0" smtClean="0"/>
              <a:t>Introduce </a:t>
            </a:r>
            <a:r>
              <a:rPr lang="it-IT" sz="2400" dirty="0"/>
              <a:t>le argomentazioni di cui parlerà in prima persona </a:t>
            </a:r>
            <a:r>
              <a:rPr lang="it-IT" sz="2400" dirty="0" smtClean="0"/>
              <a:t>(Es</a:t>
            </a:r>
            <a:r>
              <a:rPr lang="it-IT" sz="2400" dirty="0"/>
              <a:t>. salute e ambiente nel caso del divieto di </a:t>
            </a:r>
            <a:r>
              <a:rPr lang="it-IT" sz="2400" dirty="0" smtClean="0"/>
              <a:t>fumo come Mozione)</a:t>
            </a:r>
            <a:endParaRPr lang="it-IT" sz="2400" dirty="0"/>
          </a:p>
          <a:p>
            <a:r>
              <a:rPr lang="it-IT" sz="2800" b="1" dirty="0"/>
              <a:t> </a:t>
            </a:r>
            <a:endParaRPr lang="it-IT" sz="2800" dirty="0"/>
          </a:p>
          <a:p>
            <a:pPr lvl="0"/>
            <a:endParaRPr lang="it-IT" sz="2800" dirty="0"/>
          </a:p>
          <a:p>
            <a:r>
              <a:rPr lang="it-IT" dirty="0"/>
              <a:t> </a:t>
            </a:r>
          </a:p>
        </p:txBody>
      </p:sp>
    </p:spTree>
    <p:extLst>
      <p:ext uri="{BB962C8B-B14F-4D97-AF65-F5344CB8AC3E}">
        <p14:creationId xmlns:p14="http://schemas.microsoft.com/office/powerpoint/2010/main" val="4003247945"/>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400" b="1" dirty="0" smtClean="0"/>
              <a:t>   </a:t>
            </a:r>
            <a:r>
              <a:rPr lang="it-IT" sz="2000" dirty="0"/>
              <a:t/>
            </a:r>
            <a:br>
              <a:rPr lang="it-IT" sz="2000" dirty="0"/>
            </a:br>
            <a:r>
              <a:rPr lang="it-IT" sz="2400" dirty="0"/>
              <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907870"/>
            <a:ext cx="7941235" cy="3877985"/>
          </a:xfrm>
          <a:prstGeom prst="rect">
            <a:avLst/>
          </a:prstGeom>
        </p:spPr>
        <p:txBody>
          <a:bodyPr wrap="square">
            <a:spAutoFit/>
          </a:bodyPr>
          <a:lstStyle/>
          <a:p>
            <a:pPr marL="457200" indent="-457200">
              <a:buFontTx/>
              <a:buChar char="-"/>
            </a:pPr>
            <a:r>
              <a:rPr lang="it-IT" sz="2800" dirty="0" smtClean="0"/>
              <a:t>citerà </a:t>
            </a:r>
            <a:r>
              <a:rPr lang="it-IT" sz="2800" dirty="0"/>
              <a:t>le </a:t>
            </a:r>
            <a:r>
              <a:rPr lang="it-IT" sz="2800" dirty="0" smtClean="0"/>
              <a:t>argomentazioni </a:t>
            </a:r>
            <a:r>
              <a:rPr lang="it-IT" sz="2800" dirty="0"/>
              <a:t>che affronterà il secondo </a:t>
            </a:r>
            <a:r>
              <a:rPr lang="it-IT" sz="2800" dirty="0" smtClean="0"/>
              <a:t>  </a:t>
            </a:r>
          </a:p>
          <a:p>
            <a:r>
              <a:rPr lang="it-IT" sz="2800" dirty="0"/>
              <a:t> </a:t>
            </a:r>
            <a:r>
              <a:rPr lang="it-IT" sz="2800" dirty="0" smtClean="0"/>
              <a:t>     speaker (Es</a:t>
            </a:r>
            <a:r>
              <a:rPr lang="it-IT" sz="2800" dirty="0"/>
              <a:t>. implicazioni </a:t>
            </a:r>
            <a:r>
              <a:rPr lang="it-IT" sz="2800" dirty="0" smtClean="0"/>
              <a:t>sociali nell’uso del fumo)</a:t>
            </a:r>
            <a:endParaRPr lang="it-IT" sz="2800" dirty="0"/>
          </a:p>
          <a:p>
            <a:pPr marL="457200" lvl="0" indent="-457200">
              <a:buFontTx/>
              <a:buChar char="-"/>
            </a:pPr>
            <a:r>
              <a:rPr lang="it-IT" sz="2800" dirty="0" smtClean="0"/>
              <a:t>introduce </a:t>
            </a:r>
            <a:r>
              <a:rPr lang="it-IT" sz="2800" dirty="0"/>
              <a:t>il terzo speaker con il compito di fare </a:t>
            </a:r>
            <a:endParaRPr lang="it-IT" sz="2800" dirty="0" smtClean="0"/>
          </a:p>
          <a:p>
            <a:pPr lvl="0"/>
            <a:r>
              <a:rPr lang="it-IT" sz="2800" i="1" dirty="0"/>
              <a:t> </a:t>
            </a:r>
            <a:r>
              <a:rPr lang="it-IT" sz="2800" i="1" dirty="0" smtClean="0"/>
              <a:t>     sintesi </a:t>
            </a:r>
            <a:r>
              <a:rPr lang="it-IT" sz="2800" dirty="0"/>
              <a:t>della discussione</a:t>
            </a:r>
          </a:p>
          <a:p>
            <a:pPr marL="457200" lvl="0" indent="-457200">
              <a:buFontTx/>
              <a:buChar char="-"/>
            </a:pPr>
            <a:r>
              <a:rPr lang="it-IT" sz="2800" dirty="0" smtClean="0"/>
              <a:t>Indicherà </a:t>
            </a:r>
            <a:r>
              <a:rPr lang="it-IT" sz="2800" dirty="0"/>
              <a:t>pure chi terrà il discorso di </a:t>
            </a:r>
            <a:r>
              <a:rPr lang="it-IT" sz="2800" i="1" dirty="0"/>
              <a:t>replica</a:t>
            </a:r>
            <a:r>
              <a:rPr lang="it-IT" sz="2800" dirty="0"/>
              <a:t> </a:t>
            </a:r>
            <a:r>
              <a:rPr lang="it-IT" sz="2800" dirty="0" smtClean="0"/>
              <a:t>o </a:t>
            </a:r>
            <a:r>
              <a:rPr lang="it-IT" sz="2800" i="1" dirty="0" smtClean="0"/>
              <a:t>arringa </a:t>
            </a:r>
            <a:r>
              <a:rPr lang="it-IT" sz="2800" dirty="0" smtClean="0"/>
              <a:t>(primo o secondo speaker)</a:t>
            </a:r>
            <a:endParaRPr lang="it-IT" sz="2800" dirty="0"/>
          </a:p>
          <a:p>
            <a:r>
              <a:rPr lang="it-IT" sz="2800" b="1" dirty="0"/>
              <a:t> </a:t>
            </a:r>
            <a:endParaRPr lang="it-IT" sz="2800" dirty="0"/>
          </a:p>
          <a:p>
            <a:pPr lvl="0"/>
            <a:endParaRPr lang="it-IT" sz="2800" dirty="0"/>
          </a:p>
          <a:p>
            <a:r>
              <a:rPr lang="it-IT" dirty="0"/>
              <a:t> </a:t>
            </a:r>
          </a:p>
        </p:txBody>
      </p:sp>
    </p:spTree>
    <p:extLst>
      <p:ext uri="{BB962C8B-B14F-4D97-AF65-F5344CB8AC3E}">
        <p14:creationId xmlns:p14="http://schemas.microsoft.com/office/powerpoint/2010/main" val="4097857000"/>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400" b="1" dirty="0" smtClean="0"/>
              <a:t>   </a:t>
            </a:r>
            <a:r>
              <a:rPr lang="it-IT" sz="2000" dirty="0"/>
              <a:t/>
            </a:r>
            <a:br>
              <a:rPr lang="it-IT" sz="2000" dirty="0"/>
            </a:br>
            <a:r>
              <a:rPr lang="it-IT" sz="2400" dirty="0"/>
              <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907870"/>
            <a:ext cx="7941235" cy="3693319"/>
          </a:xfrm>
          <a:prstGeom prst="rect">
            <a:avLst/>
          </a:prstGeom>
        </p:spPr>
        <p:txBody>
          <a:bodyPr wrap="square">
            <a:spAutoFit/>
          </a:bodyPr>
          <a:lstStyle/>
          <a:p>
            <a:r>
              <a:rPr lang="it-IT" sz="3200" b="1" dirty="0"/>
              <a:t>NB: Nessuna nuova argomentazione è ammessa nel terzo intervento, a meno che non vi sia importante ed interessante aspetto da menzionare </a:t>
            </a:r>
            <a:r>
              <a:rPr lang="it-IT" sz="3200" b="1" dirty="0" smtClean="0"/>
              <a:t>che venga esplicitato ed annunciato </a:t>
            </a:r>
            <a:r>
              <a:rPr lang="it-IT" sz="3200" b="1" dirty="0"/>
              <a:t>chiaramente dal primo speaker.</a:t>
            </a:r>
            <a:endParaRPr lang="it-IT" sz="3200" dirty="0"/>
          </a:p>
          <a:p>
            <a:r>
              <a:rPr lang="it-IT" sz="2800" b="1" dirty="0"/>
              <a:t> </a:t>
            </a:r>
            <a:endParaRPr lang="it-IT" sz="2800" dirty="0"/>
          </a:p>
          <a:p>
            <a:pPr lvl="0"/>
            <a:endParaRPr lang="it-IT" sz="2800" dirty="0"/>
          </a:p>
          <a:p>
            <a:r>
              <a:rPr lang="it-IT" dirty="0"/>
              <a:t> </a:t>
            </a:r>
          </a:p>
        </p:txBody>
      </p:sp>
    </p:spTree>
    <p:extLst>
      <p:ext uri="{BB962C8B-B14F-4D97-AF65-F5344CB8AC3E}">
        <p14:creationId xmlns:p14="http://schemas.microsoft.com/office/powerpoint/2010/main" val="221712558"/>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400" b="1" dirty="0" smtClean="0"/>
              <a:t>   </a:t>
            </a:r>
            <a:r>
              <a:rPr lang="it-IT" sz="2000" dirty="0"/>
              <a:t/>
            </a:r>
            <a:br>
              <a:rPr lang="it-IT" sz="2000" dirty="0"/>
            </a:br>
            <a:r>
              <a:rPr lang="it-IT" sz="2400" dirty="0"/>
              <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907870"/>
            <a:ext cx="7941235" cy="5170646"/>
          </a:xfrm>
          <a:prstGeom prst="rect">
            <a:avLst/>
          </a:prstGeom>
        </p:spPr>
        <p:txBody>
          <a:bodyPr wrap="square">
            <a:spAutoFit/>
          </a:bodyPr>
          <a:lstStyle/>
          <a:p>
            <a:r>
              <a:rPr lang="it-IT" sz="3200" b="1" dirty="0"/>
              <a:t>PRIMO SPEAKER CONTRO</a:t>
            </a:r>
            <a:endParaRPr lang="it-IT" sz="3200" dirty="0"/>
          </a:p>
          <a:p>
            <a:r>
              <a:rPr lang="it-IT" sz="3200" b="1" dirty="0"/>
              <a:t> </a:t>
            </a:r>
            <a:endParaRPr lang="it-IT" sz="3200" dirty="0"/>
          </a:p>
          <a:p>
            <a:pPr lvl="0"/>
            <a:r>
              <a:rPr lang="it-IT" sz="3200" b="1" dirty="0"/>
              <a:t>Ha il compito di condividere o di non condividere la formulazione della Mozione da parte della PRO (ove non lo si faccia, risulta </a:t>
            </a:r>
            <a:r>
              <a:rPr lang="it-IT" sz="3200" b="1" dirty="0" smtClean="0"/>
              <a:t>accettata </a:t>
            </a:r>
            <a:r>
              <a:rPr lang="it-IT" sz="3200" b="1" dirty="0"/>
              <a:t>e di norma avviene per evitare ai giudici di trovarsi nelle condizioni di “controversia della </a:t>
            </a:r>
            <a:r>
              <a:rPr lang="it-IT" sz="3200" b="1" dirty="0" smtClean="0"/>
              <a:t>definizione”).</a:t>
            </a:r>
            <a:endParaRPr lang="it-IT" sz="3200" dirty="0"/>
          </a:p>
          <a:p>
            <a:r>
              <a:rPr lang="it-IT" sz="2800" b="1" dirty="0"/>
              <a:t> </a:t>
            </a:r>
            <a:endParaRPr lang="it-IT" sz="2800" dirty="0"/>
          </a:p>
          <a:p>
            <a:pPr lvl="0"/>
            <a:endParaRPr lang="it-IT" sz="2800" dirty="0"/>
          </a:p>
          <a:p>
            <a:r>
              <a:rPr lang="it-IT" dirty="0"/>
              <a:t> </a:t>
            </a:r>
          </a:p>
        </p:txBody>
      </p:sp>
    </p:spTree>
    <p:extLst>
      <p:ext uri="{BB962C8B-B14F-4D97-AF65-F5344CB8AC3E}">
        <p14:creationId xmlns:p14="http://schemas.microsoft.com/office/powerpoint/2010/main" val="1041885948"/>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400" b="1" dirty="0" smtClean="0"/>
              <a:t>   </a:t>
            </a:r>
            <a:r>
              <a:rPr lang="it-IT" sz="2000" dirty="0"/>
              <a:t/>
            </a:r>
            <a:br>
              <a:rPr lang="it-IT" sz="2000" dirty="0"/>
            </a:br>
            <a:r>
              <a:rPr lang="it-IT" sz="2400" dirty="0"/>
              <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750979"/>
            <a:ext cx="7941235" cy="5416868"/>
          </a:xfrm>
          <a:prstGeom prst="rect">
            <a:avLst/>
          </a:prstGeom>
        </p:spPr>
        <p:txBody>
          <a:bodyPr wrap="square">
            <a:spAutoFit/>
          </a:bodyPr>
          <a:lstStyle/>
          <a:p>
            <a:r>
              <a:rPr lang="it-IT" sz="2400" b="1" dirty="0"/>
              <a:t>Dunque:</a:t>
            </a:r>
            <a:endParaRPr lang="it-IT" sz="2400" dirty="0"/>
          </a:p>
          <a:p>
            <a:r>
              <a:rPr lang="it-IT" sz="2400" b="1" dirty="0"/>
              <a:t> </a:t>
            </a:r>
            <a:endParaRPr lang="it-IT" sz="2400" dirty="0" smtClean="0"/>
          </a:p>
          <a:p>
            <a:r>
              <a:rPr lang="it-IT" sz="2400" b="1" dirty="0" smtClean="0"/>
              <a:t>1</a:t>
            </a:r>
            <a:r>
              <a:rPr lang="it-IT" sz="2400" b="1" dirty="0"/>
              <a:t>. Spiega la definizione della </a:t>
            </a:r>
            <a:r>
              <a:rPr lang="it-IT" sz="2400" b="1" dirty="0" smtClean="0"/>
              <a:t>Mozione (per esplicitare i termini della questione; ove non lo faccia, condivide la definizione espressa dalla PRO)</a:t>
            </a:r>
            <a:endParaRPr lang="it-IT" sz="2400" dirty="0"/>
          </a:p>
          <a:p>
            <a:pPr lvl="0"/>
            <a:r>
              <a:rPr lang="it-IT" sz="2400" b="1" dirty="0" smtClean="0"/>
              <a:t>2. confuta </a:t>
            </a:r>
            <a:r>
              <a:rPr lang="it-IT" sz="2400" b="1" dirty="0"/>
              <a:t>le argomentazioni principali del primo oratore PRO</a:t>
            </a:r>
            <a:endParaRPr lang="it-IT" sz="2400" dirty="0"/>
          </a:p>
          <a:p>
            <a:pPr lvl="0"/>
            <a:r>
              <a:rPr lang="it-IT" sz="2400" b="1" dirty="0" smtClean="0"/>
              <a:t>3. esplicita </a:t>
            </a:r>
            <a:r>
              <a:rPr lang="it-IT" sz="2400" b="1" dirty="0"/>
              <a:t>la formulazione del </a:t>
            </a:r>
            <a:r>
              <a:rPr lang="it-IT" sz="2400" b="1" dirty="0" err="1"/>
              <a:t>controcaso</a:t>
            </a:r>
            <a:r>
              <a:rPr lang="it-IT" sz="2400" b="1" dirty="0"/>
              <a:t> della parte CONTRO</a:t>
            </a:r>
            <a:endParaRPr lang="it-IT" sz="2400" dirty="0"/>
          </a:p>
          <a:p>
            <a:pPr lvl="0"/>
            <a:r>
              <a:rPr lang="it-IT" sz="2400" b="1" dirty="0" smtClean="0"/>
              <a:t>4. dibatte </a:t>
            </a:r>
            <a:r>
              <a:rPr lang="it-IT" sz="2400" b="1" dirty="0"/>
              <a:t>uno o due argomentazioni contrarie alla mozione</a:t>
            </a:r>
            <a:endParaRPr lang="it-IT" sz="2400" dirty="0"/>
          </a:p>
          <a:p>
            <a:r>
              <a:rPr lang="it-IT" sz="3200" b="1" dirty="0"/>
              <a:t> </a:t>
            </a:r>
            <a:endParaRPr lang="it-IT" sz="3200" dirty="0"/>
          </a:p>
          <a:p>
            <a:r>
              <a:rPr lang="it-IT" sz="2800" b="1" dirty="0"/>
              <a:t> </a:t>
            </a:r>
            <a:endParaRPr lang="it-IT" sz="2800" dirty="0"/>
          </a:p>
          <a:p>
            <a:pPr lvl="0"/>
            <a:endParaRPr lang="it-IT" sz="2800" dirty="0"/>
          </a:p>
          <a:p>
            <a:r>
              <a:rPr lang="it-IT" dirty="0"/>
              <a:t> </a:t>
            </a:r>
          </a:p>
        </p:txBody>
      </p:sp>
    </p:spTree>
    <p:extLst>
      <p:ext uri="{BB962C8B-B14F-4D97-AF65-F5344CB8AC3E}">
        <p14:creationId xmlns:p14="http://schemas.microsoft.com/office/powerpoint/2010/main" val="418639738"/>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24" y="2218765"/>
            <a:ext cx="8259768" cy="2958353"/>
          </a:xfrm>
        </p:spPr>
        <p:txBody>
          <a:bodyPr>
            <a:normAutofit fontScale="90000"/>
          </a:bodyPr>
          <a:lstStyle/>
          <a:p>
            <a:pPr algn="l"/>
            <a:r>
              <a:rPr lang="it-IT" sz="2400" b="1" dirty="0" smtClean="0"/>
              <a:t/>
            </a:r>
            <a:br>
              <a:rPr lang="it-IT" sz="2400" b="1" dirty="0" smtClean="0"/>
            </a:br>
            <a:r>
              <a:rPr lang="it-IT" sz="2400" b="1" dirty="0" smtClean="0"/>
              <a:t>   </a:t>
            </a:r>
            <a:r>
              <a:rPr lang="it-IT" sz="2000" dirty="0"/>
              <a:t/>
            </a:r>
            <a:br>
              <a:rPr lang="it-IT" sz="2000" dirty="0"/>
            </a:br>
            <a:r>
              <a:rPr lang="it-IT" sz="2400" dirty="0"/>
              <a:t/>
            </a:r>
            <a:br>
              <a:rPr lang="it-IT" sz="2400" dirty="0"/>
            </a:br>
            <a:r>
              <a:rPr lang="it-IT" sz="3600" dirty="0" smtClean="0"/>
              <a:t/>
            </a:r>
            <a:br>
              <a:rPr lang="it-IT" sz="3600" dirty="0" smtClean="0"/>
            </a:br>
            <a:r>
              <a:rPr lang="it-IT" sz="3600" dirty="0"/>
              <a:t/>
            </a:r>
            <a:br>
              <a:rPr lang="it-IT" sz="36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907870"/>
            <a:ext cx="7941235" cy="4308872"/>
          </a:xfrm>
          <a:prstGeom prst="rect">
            <a:avLst/>
          </a:prstGeom>
        </p:spPr>
        <p:txBody>
          <a:bodyPr wrap="square">
            <a:spAutoFit/>
          </a:bodyPr>
          <a:lstStyle/>
          <a:p>
            <a:r>
              <a:rPr lang="it-IT" sz="2400" b="1" dirty="0"/>
              <a:t>Tempo utilizzato per confutazione e argomentazioni “ricostruttive</a:t>
            </a:r>
            <a:r>
              <a:rPr lang="it-IT" sz="2400" b="1" dirty="0" smtClean="0"/>
              <a:t>”: intorno </a:t>
            </a:r>
            <a:r>
              <a:rPr lang="it-IT" sz="2400" b="1" dirty="0"/>
              <a:t>al 35% per la replica e per il 65% </a:t>
            </a:r>
            <a:r>
              <a:rPr lang="it-IT" sz="2400" b="1" dirty="0" smtClean="0"/>
              <a:t>rispetto alle </a:t>
            </a:r>
            <a:r>
              <a:rPr lang="it-IT" sz="2400" b="1" dirty="0"/>
              <a:t>parti sostanziali del discorso</a:t>
            </a:r>
            <a:endParaRPr lang="it-IT" sz="2400" dirty="0"/>
          </a:p>
          <a:p>
            <a:r>
              <a:rPr lang="it-IT" sz="2400" b="1" dirty="0"/>
              <a:t> </a:t>
            </a:r>
            <a:endParaRPr lang="it-IT" sz="2400" dirty="0"/>
          </a:p>
          <a:p>
            <a:r>
              <a:rPr lang="it-IT" sz="2400" b="1" dirty="0"/>
              <a:t>DOPO la CONFUTAZIONE, il primo CONTRO può presentare i propri “argomenti costruttivi”, volti ora a difendere lo status quo, cioè la propria </a:t>
            </a:r>
            <a:r>
              <a:rPr lang="it-IT" sz="2400" b="1" dirty="0" smtClean="0"/>
              <a:t>linea argomentativa.</a:t>
            </a:r>
            <a:endParaRPr lang="it-IT" sz="2400" dirty="0"/>
          </a:p>
          <a:p>
            <a:r>
              <a:rPr lang="it-IT" sz="3200" b="1" dirty="0"/>
              <a:t> </a:t>
            </a:r>
            <a:endParaRPr lang="it-IT" sz="3200" dirty="0"/>
          </a:p>
          <a:p>
            <a:r>
              <a:rPr lang="it-IT" sz="2800" b="1" dirty="0"/>
              <a:t> </a:t>
            </a:r>
            <a:endParaRPr lang="it-IT" sz="2800" dirty="0"/>
          </a:p>
          <a:p>
            <a:pPr lvl="0"/>
            <a:endParaRPr lang="it-IT" sz="2800" dirty="0"/>
          </a:p>
          <a:p>
            <a:r>
              <a:rPr lang="it-IT" dirty="0"/>
              <a:t> </a:t>
            </a:r>
          </a:p>
        </p:txBody>
      </p:sp>
    </p:spTree>
    <p:extLst>
      <p:ext uri="{BB962C8B-B14F-4D97-AF65-F5344CB8AC3E}">
        <p14:creationId xmlns:p14="http://schemas.microsoft.com/office/powerpoint/2010/main" val="2360639377"/>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762454" y="2193917"/>
            <a:ext cx="8259768" cy="2958353"/>
          </a:xfrm>
        </p:spPr>
        <p:txBody>
          <a:bodyPr>
            <a:normAutofit fontScale="90000"/>
          </a:bodyPr>
          <a:lstStyle/>
          <a:p>
            <a:pPr algn="l"/>
            <a:r>
              <a:rPr lang="it-IT" sz="2400" b="1" dirty="0" smtClean="0"/>
              <a:t/>
            </a:r>
            <a:br>
              <a:rPr lang="it-IT" sz="2400" b="1" dirty="0" smtClean="0"/>
            </a:br>
            <a:r>
              <a:rPr lang="it-IT" sz="2400" b="1" dirty="0" smtClean="0"/>
              <a:t>   </a:t>
            </a:r>
            <a:r>
              <a:rPr lang="it-IT" sz="2000" dirty="0"/>
              <a:t/>
            </a:r>
            <a:br>
              <a:rPr lang="it-IT" sz="2000" dirty="0"/>
            </a:br>
            <a:r>
              <a:rPr lang="it-IT" sz="2400" dirty="0"/>
              <a:t/>
            </a:r>
            <a:br>
              <a:rPr lang="it-IT" sz="2400" dirty="0"/>
            </a:br>
            <a:r>
              <a:rPr lang="it-IT" sz="3600" dirty="0" smtClean="0"/>
              <a:t/>
            </a:r>
            <a:br>
              <a:rPr lang="it-IT" sz="3600" dirty="0" smtClean="0"/>
            </a:br>
            <a:r>
              <a:rPr lang="it-IT" sz="2700" b="1" dirty="0"/>
              <a:t>SECONDO SPEAKER CONTRO</a:t>
            </a:r>
            <a:r>
              <a:rPr lang="it-IT" sz="2700" dirty="0"/>
              <a:t/>
            </a:r>
            <a:br>
              <a:rPr lang="it-IT" sz="2700" dirty="0"/>
            </a:br>
            <a:r>
              <a:rPr lang="it-IT" sz="2700" b="1" dirty="0"/>
              <a:t>Dovrebbe usare </a:t>
            </a:r>
            <a:r>
              <a:rPr lang="it-IT" sz="2700" b="1" dirty="0" smtClean="0"/>
              <a:t>40% </a:t>
            </a:r>
            <a:r>
              <a:rPr lang="it-IT" sz="2700" b="1" dirty="0"/>
              <a:t>del tempo a disposizione per confutare, 60% per introdurre nuova </a:t>
            </a:r>
            <a:r>
              <a:rPr lang="it-IT" sz="2700" b="1" dirty="0" smtClean="0"/>
              <a:t>argomentazione.</a:t>
            </a:r>
            <a:r>
              <a:rPr lang="it-IT" sz="3200" dirty="0"/>
              <a:t/>
            </a:r>
            <a:br>
              <a:rPr lang="it-IT" sz="32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907870"/>
            <a:ext cx="7941235" cy="1723549"/>
          </a:xfrm>
          <a:prstGeom prst="rect">
            <a:avLst/>
          </a:prstGeom>
        </p:spPr>
        <p:txBody>
          <a:bodyPr wrap="square">
            <a:spAutoFit/>
          </a:bodyPr>
          <a:lstStyle/>
          <a:p>
            <a:r>
              <a:rPr lang="it-IT" sz="3200" b="1" dirty="0"/>
              <a:t> </a:t>
            </a:r>
            <a:endParaRPr lang="it-IT" sz="3200" dirty="0"/>
          </a:p>
          <a:p>
            <a:r>
              <a:rPr lang="it-IT" sz="2800" b="1" dirty="0"/>
              <a:t> </a:t>
            </a:r>
            <a:endParaRPr lang="it-IT" sz="2800" dirty="0"/>
          </a:p>
          <a:p>
            <a:pPr lvl="0"/>
            <a:endParaRPr lang="it-IT" sz="2800" dirty="0"/>
          </a:p>
          <a:p>
            <a:r>
              <a:rPr lang="it-IT" dirty="0"/>
              <a:t> </a:t>
            </a:r>
          </a:p>
        </p:txBody>
      </p:sp>
      <p:sp>
        <p:nvSpPr>
          <p:cNvPr id="5" name="Rettangolo 4"/>
          <p:cNvSpPr/>
          <p:nvPr/>
        </p:nvSpPr>
        <p:spPr>
          <a:xfrm>
            <a:off x="888999" y="993588"/>
            <a:ext cx="6312647" cy="1569660"/>
          </a:xfrm>
          <a:prstGeom prst="rect">
            <a:avLst/>
          </a:prstGeom>
        </p:spPr>
        <p:txBody>
          <a:bodyPr wrap="square">
            <a:spAutoFit/>
          </a:bodyPr>
          <a:lstStyle/>
          <a:p>
            <a:r>
              <a:rPr lang="it-IT" sz="2400" b="1" dirty="0"/>
              <a:t>SECONDO SPEAKER PRO</a:t>
            </a:r>
            <a:endParaRPr lang="it-IT" sz="2400" dirty="0"/>
          </a:p>
          <a:p>
            <a:pPr lvl="0"/>
            <a:r>
              <a:rPr lang="it-IT" sz="2400" b="1" dirty="0"/>
              <a:t>Per metà del tempo a disposizione confuta quanto detto dal primo </a:t>
            </a:r>
            <a:r>
              <a:rPr lang="it-IT" sz="2400" b="1" dirty="0" smtClean="0"/>
              <a:t>CONTRO; </a:t>
            </a:r>
            <a:r>
              <a:rPr lang="it-IT" sz="2400" b="1" dirty="0"/>
              <a:t>per l’altra metà introduce nuova </a:t>
            </a:r>
            <a:r>
              <a:rPr lang="it-IT" sz="2400" b="1" dirty="0" smtClean="0"/>
              <a:t>argomentazione.</a:t>
            </a:r>
            <a:endParaRPr lang="it-IT" sz="2400" dirty="0"/>
          </a:p>
        </p:txBody>
      </p:sp>
    </p:spTree>
    <p:extLst>
      <p:ext uri="{BB962C8B-B14F-4D97-AF65-F5344CB8AC3E}">
        <p14:creationId xmlns:p14="http://schemas.microsoft.com/office/powerpoint/2010/main" val="514475576"/>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762454" y="2193917"/>
            <a:ext cx="8259768" cy="2958353"/>
          </a:xfrm>
        </p:spPr>
        <p:txBody>
          <a:bodyPr>
            <a:normAutofit fontScale="90000"/>
          </a:bodyPr>
          <a:lstStyle/>
          <a:p>
            <a:pPr algn="l"/>
            <a:r>
              <a:rPr lang="it-IT" sz="2400" b="1" dirty="0" smtClean="0"/>
              <a:t/>
            </a:r>
            <a:br>
              <a:rPr lang="it-IT" sz="2400" b="1" dirty="0" smtClean="0"/>
            </a:br>
            <a:r>
              <a:rPr lang="it-IT" sz="3100" b="1" dirty="0"/>
              <a:t>TERZO SPEAKER PRO</a:t>
            </a:r>
            <a:r>
              <a:rPr lang="it-IT" sz="2000" dirty="0"/>
              <a:t/>
            </a:r>
            <a:br>
              <a:rPr lang="it-IT" sz="2000" dirty="0"/>
            </a:br>
            <a:r>
              <a:rPr lang="it-IT" sz="3100" b="1" dirty="0"/>
              <a:t>Non apporta nuove argomentazioni</a:t>
            </a:r>
            <a:r>
              <a:rPr lang="it-IT" sz="3100" dirty="0"/>
              <a:t/>
            </a:r>
            <a:br>
              <a:rPr lang="it-IT" sz="3100" dirty="0"/>
            </a:br>
            <a:r>
              <a:rPr lang="it-IT" sz="3100" b="1" dirty="0"/>
              <a:t>80% del suo discorso dedicato a confutazione </a:t>
            </a:r>
            <a:r>
              <a:rPr lang="it-IT" sz="3100" dirty="0"/>
              <a:t/>
            </a:r>
            <a:br>
              <a:rPr lang="it-IT" sz="3100" dirty="0"/>
            </a:br>
            <a:r>
              <a:rPr lang="it-IT" sz="3100" b="1" dirty="0"/>
              <a:t>20% dedicato a ridefinire la posizione del proprio </a:t>
            </a:r>
            <a:r>
              <a:rPr lang="it-IT" sz="3100" b="1" dirty="0" smtClean="0"/>
              <a:t>team.</a:t>
            </a:r>
            <a:r>
              <a:rPr lang="it-IT" sz="3100" dirty="0"/>
              <a:t/>
            </a:r>
            <a:br>
              <a:rPr lang="it-IT" sz="3100" dirty="0"/>
            </a:br>
            <a:r>
              <a:rPr lang="it-IT" sz="3100" b="1" dirty="0"/>
              <a:t> </a:t>
            </a:r>
            <a:r>
              <a:rPr lang="it-IT" sz="3100" dirty="0"/>
              <a:t/>
            </a:r>
            <a:br>
              <a:rPr lang="it-IT" sz="3100" dirty="0"/>
            </a:br>
            <a:r>
              <a:rPr lang="it-IT" sz="3100" b="1" dirty="0"/>
              <a:t>TERZO SPEAKER CONTRO</a:t>
            </a:r>
            <a:r>
              <a:rPr lang="it-IT" sz="3100" dirty="0"/>
              <a:t/>
            </a:r>
            <a:br>
              <a:rPr lang="it-IT" sz="3100" dirty="0"/>
            </a:br>
            <a:r>
              <a:rPr lang="it-IT" sz="3100" b="1" dirty="0"/>
              <a:t>stesso ruolo del PRO</a:t>
            </a:r>
            <a:r>
              <a:rPr lang="it-IT" sz="2000" dirty="0"/>
              <a:t/>
            </a:r>
            <a:br>
              <a:rPr lang="it-IT" sz="2000" dirty="0"/>
            </a:br>
            <a:r>
              <a:rPr lang="it-IT" sz="2000" b="1" dirty="0"/>
              <a:t> </a:t>
            </a:r>
            <a:r>
              <a:rPr lang="it-IT" sz="2000" dirty="0"/>
              <a:t/>
            </a:r>
            <a:br>
              <a:rPr lang="it-IT" sz="2000" dirty="0"/>
            </a:br>
            <a:r>
              <a:rPr lang="it-IT" sz="3200" dirty="0"/>
              <a:t/>
            </a:r>
            <a:br>
              <a:rPr lang="it-IT" sz="32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907870"/>
            <a:ext cx="7941235" cy="1723549"/>
          </a:xfrm>
          <a:prstGeom prst="rect">
            <a:avLst/>
          </a:prstGeom>
        </p:spPr>
        <p:txBody>
          <a:bodyPr wrap="square">
            <a:spAutoFit/>
          </a:bodyPr>
          <a:lstStyle/>
          <a:p>
            <a:r>
              <a:rPr lang="it-IT" sz="3200" b="1" dirty="0"/>
              <a:t> </a:t>
            </a:r>
            <a:endParaRPr lang="it-IT" sz="3200" dirty="0"/>
          </a:p>
          <a:p>
            <a:r>
              <a:rPr lang="it-IT" sz="2800" b="1" dirty="0"/>
              <a:t> </a:t>
            </a:r>
            <a:endParaRPr lang="it-IT" sz="2800" dirty="0"/>
          </a:p>
          <a:p>
            <a:pPr lvl="0"/>
            <a:endParaRPr lang="it-IT" sz="2800" dirty="0"/>
          </a:p>
          <a:p>
            <a:r>
              <a:rPr lang="it-IT" dirty="0"/>
              <a:t> </a:t>
            </a:r>
          </a:p>
        </p:txBody>
      </p:sp>
    </p:spTree>
    <p:extLst>
      <p:ext uri="{BB962C8B-B14F-4D97-AF65-F5344CB8AC3E}">
        <p14:creationId xmlns:p14="http://schemas.microsoft.com/office/powerpoint/2010/main" val="3345784923"/>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11" y="2156562"/>
            <a:ext cx="8259768" cy="2958353"/>
          </a:xfrm>
        </p:spPr>
        <p:txBody>
          <a:bodyPr>
            <a:normAutofit fontScale="90000"/>
          </a:bodyPr>
          <a:lstStyle/>
          <a:p>
            <a:pPr algn="l"/>
            <a:r>
              <a:rPr lang="it-IT" sz="2400" b="1" dirty="0" smtClean="0"/>
              <a:t/>
            </a:r>
            <a:br>
              <a:rPr lang="it-IT" sz="2400" b="1" dirty="0" smtClean="0"/>
            </a:br>
            <a:r>
              <a:rPr lang="it-IT" sz="2800" dirty="0"/>
              <a:t>Questa figura è di </a:t>
            </a:r>
            <a:r>
              <a:rPr lang="it-IT" sz="2800" b="1" dirty="0"/>
              <a:t>particolare importanza</a:t>
            </a:r>
            <a:r>
              <a:rPr lang="it-IT" sz="2800" dirty="0"/>
              <a:t> perché non solo richiede capacità di fare sintesi, ma anche abilità di annotare e appuntare concetti espressi dall’avversario per evidenziarne mancanze e carenze.</a:t>
            </a:r>
            <a:br>
              <a:rPr lang="it-IT" sz="2800" dirty="0"/>
            </a:br>
            <a:r>
              <a:rPr lang="it-IT" sz="2000" dirty="0"/>
              <a:t/>
            </a:r>
            <a:br>
              <a:rPr lang="it-IT" sz="2000" dirty="0"/>
            </a:br>
            <a:r>
              <a:rPr lang="it-IT" sz="2000" b="1" dirty="0"/>
              <a:t> </a:t>
            </a:r>
            <a:r>
              <a:rPr lang="it-IT" sz="2000" dirty="0"/>
              <a:t/>
            </a:r>
            <a:br>
              <a:rPr lang="it-IT" sz="2000" dirty="0"/>
            </a:br>
            <a:r>
              <a:rPr lang="it-IT" sz="3200" dirty="0"/>
              <a:t/>
            </a:r>
            <a:br>
              <a:rPr lang="it-IT" sz="32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907870"/>
            <a:ext cx="7941235" cy="1723549"/>
          </a:xfrm>
          <a:prstGeom prst="rect">
            <a:avLst/>
          </a:prstGeom>
        </p:spPr>
        <p:txBody>
          <a:bodyPr wrap="square">
            <a:spAutoFit/>
          </a:bodyPr>
          <a:lstStyle/>
          <a:p>
            <a:r>
              <a:rPr lang="it-IT" sz="3200" b="1" dirty="0"/>
              <a:t> </a:t>
            </a:r>
            <a:endParaRPr lang="it-IT" sz="3200" dirty="0"/>
          </a:p>
          <a:p>
            <a:r>
              <a:rPr lang="it-IT" sz="2800" b="1" dirty="0"/>
              <a:t> </a:t>
            </a:r>
            <a:endParaRPr lang="it-IT" sz="2800" dirty="0"/>
          </a:p>
          <a:p>
            <a:pPr lvl="0"/>
            <a:endParaRPr lang="it-IT" sz="2800" dirty="0"/>
          </a:p>
          <a:p>
            <a:r>
              <a:rPr lang="it-IT" dirty="0"/>
              <a:t> </a:t>
            </a:r>
          </a:p>
        </p:txBody>
      </p:sp>
      <p:sp>
        <p:nvSpPr>
          <p:cNvPr id="5" name="Rettangolo 4"/>
          <p:cNvSpPr/>
          <p:nvPr/>
        </p:nvSpPr>
        <p:spPr>
          <a:xfrm>
            <a:off x="888999" y="993588"/>
            <a:ext cx="6312647" cy="461665"/>
          </a:xfrm>
          <a:prstGeom prst="rect">
            <a:avLst/>
          </a:prstGeom>
        </p:spPr>
        <p:txBody>
          <a:bodyPr wrap="square">
            <a:spAutoFit/>
          </a:bodyPr>
          <a:lstStyle/>
          <a:p>
            <a:endParaRPr lang="it-IT" sz="2400" dirty="0"/>
          </a:p>
        </p:txBody>
      </p:sp>
    </p:spTree>
    <p:extLst>
      <p:ext uri="{BB962C8B-B14F-4D97-AF65-F5344CB8AC3E}">
        <p14:creationId xmlns:p14="http://schemas.microsoft.com/office/powerpoint/2010/main" val="1210349616"/>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11" y="2156562"/>
            <a:ext cx="8259768" cy="2958353"/>
          </a:xfrm>
        </p:spPr>
        <p:txBody>
          <a:bodyPr>
            <a:normAutofit fontScale="90000"/>
          </a:bodyPr>
          <a:lstStyle/>
          <a:p>
            <a:pPr algn="l"/>
            <a:r>
              <a:rPr lang="it-IT" sz="2400" b="1" dirty="0" smtClean="0"/>
              <a:t/>
            </a:r>
            <a:br>
              <a:rPr lang="it-IT" sz="2400" b="1" dirty="0" smtClean="0"/>
            </a:br>
            <a:r>
              <a:rPr lang="it-IT" sz="2400" b="1" dirty="0"/>
              <a:t>DISCORSI DI REPLICA</a:t>
            </a:r>
            <a:r>
              <a:rPr lang="it-IT" sz="2400" dirty="0"/>
              <a:t/>
            </a:r>
            <a:br>
              <a:rPr lang="it-IT" sz="2400" dirty="0"/>
            </a:br>
            <a:r>
              <a:rPr lang="it-IT" sz="2400" b="1" dirty="0"/>
              <a:t> </a:t>
            </a:r>
            <a:r>
              <a:rPr lang="it-IT" sz="2400" dirty="0"/>
              <a:t/>
            </a:r>
            <a:br>
              <a:rPr lang="it-IT" sz="2400" dirty="0"/>
            </a:br>
            <a:r>
              <a:rPr lang="it-IT" sz="2400" b="1" dirty="0"/>
              <a:t>Sono un ripercorrere il </a:t>
            </a:r>
            <a:r>
              <a:rPr lang="it-IT" sz="2400" b="1" dirty="0" err="1"/>
              <a:t>debate</a:t>
            </a:r>
            <a:r>
              <a:rPr lang="it-IT" sz="2400" b="1" dirty="0"/>
              <a:t> quasi vedendolo “dall’alto</a:t>
            </a:r>
            <a:r>
              <a:rPr lang="it-IT" sz="2400" b="1" dirty="0" smtClean="0"/>
              <a:t>”.</a:t>
            </a:r>
            <a:r>
              <a:rPr lang="it-IT" sz="2400" dirty="0"/>
              <a:t/>
            </a:r>
            <a:br>
              <a:rPr lang="it-IT" sz="2400" dirty="0"/>
            </a:br>
            <a:r>
              <a:rPr lang="it-IT" sz="2400" b="1" dirty="0"/>
              <a:t> </a:t>
            </a:r>
            <a:r>
              <a:rPr lang="it-IT" sz="2400" dirty="0"/>
              <a:t/>
            </a:r>
            <a:br>
              <a:rPr lang="it-IT" sz="2400" dirty="0"/>
            </a:br>
            <a:r>
              <a:rPr lang="it-IT" sz="2400" b="1" dirty="0"/>
              <a:t>Scopo è quello di fornire alla squadra un approccio più filosofico/teorico rispetto ai punti di scontro (</a:t>
            </a:r>
            <a:r>
              <a:rPr lang="it-IT" sz="2400" b="1" dirty="0" err="1"/>
              <a:t>crashes</a:t>
            </a:r>
            <a:r>
              <a:rPr lang="it-IT" sz="2400" b="1" dirty="0"/>
              <a:t>), spesso facendo ricorso ad </a:t>
            </a:r>
            <a:r>
              <a:rPr lang="it-IT" sz="2400" b="1" dirty="0" smtClean="0"/>
              <a:t>analogie, </a:t>
            </a:r>
            <a:r>
              <a:rPr lang="it-IT" sz="2400" b="1" dirty="0"/>
              <a:t>giocando insomma con enfasi rispetto ai contenuti espressi da ciascuna parte. Non è un semplice RIASSUNTO.</a:t>
            </a:r>
            <a:r>
              <a:rPr lang="it-IT" sz="2400" dirty="0"/>
              <a:t/>
            </a:r>
            <a:br>
              <a:rPr lang="it-IT" sz="2400" dirty="0"/>
            </a:br>
            <a:r>
              <a:rPr lang="it-IT" sz="2800" dirty="0"/>
              <a:t/>
            </a:r>
            <a:br>
              <a:rPr lang="it-IT" sz="2800" dirty="0"/>
            </a:br>
            <a:r>
              <a:rPr lang="it-IT" sz="2000" dirty="0"/>
              <a:t/>
            </a:r>
            <a:br>
              <a:rPr lang="it-IT" sz="2000" dirty="0"/>
            </a:br>
            <a:r>
              <a:rPr lang="it-IT" sz="2000" b="1" dirty="0"/>
              <a:t> </a:t>
            </a:r>
            <a:r>
              <a:rPr lang="it-IT" sz="2000" dirty="0"/>
              <a:t/>
            </a:r>
            <a:br>
              <a:rPr lang="it-IT" sz="2000" dirty="0"/>
            </a:br>
            <a:r>
              <a:rPr lang="it-IT" sz="3200" dirty="0"/>
              <a:t/>
            </a:r>
            <a:br>
              <a:rPr lang="it-IT" sz="32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907870"/>
            <a:ext cx="7941235" cy="1723549"/>
          </a:xfrm>
          <a:prstGeom prst="rect">
            <a:avLst/>
          </a:prstGeom>
        </p:spPr>
        <p:txBody>
          <a:bodyPr wrap="square">
            <a:spAutoFit/>
          </a:bodyPr>
          <a:lstStyle/>
          <a:p>
            <a:r>
              <a:rPr lang="it-IT" sz="3200" b="1" dirty="0"/>
              <a:t> </a:t>
            </a:r>
            <a:endParaRPr lang="it-IT" sz="3200" dirty="0"/>
          </a:p>
          <a:p>
            <a:r>
              <a:rPr lang="it-IT" sz="2800" b="1" dirty="0"/>
              <a:t> </a:t>
            </a:r>
            <a:endParaRPr lang="it-IT" sz="2800" dirty="0"/>
          </a:p>
          <a:p>
            <a:pPr lvl="0"/>
            <a:endParaRPr lang="it-IT" sz="2800" dirty="0"/>
          </a:p>
          <a:p>
            <a:r>
              <a:rPr lang="it-IT" dirty="0"/>
              <a:t> </a:t>
            </a:r>
          </a:p>
        </p:txBody>
      </p:sp>
      <p:sp>
        <p:nvSpPr>
          <p:cNvPr id="5" name="Rettangolo 4"/>
          <p:cNvSpPr/>
          <p:nvPr/>
        </p:nvSpPr>
        <p:spPr>
          <a:xfrm>
            <a:off x="888999" y="993588"/>
            <a:ext cx="6312647" cy="461665"/>
          </a:xfrm>
          <a:prstGeom prst="rect">
            <a:avLst/>
          </a:prstGeom>
        </p:spPr>
        <p:txBody>
          <a:bodyPr wrap="square">
            <a:spAutoFit/>
          </a:bodyPr>
          <a:lstStyle/>
          <a:p>
            <a:endParaRPr lang="it-IT" sz="2400" dirty="0"/>
          </a:p>
        </p:txBody>
      </p:sp>
    </p:spTree>
    <p:extLst>
      <p:ext uri="{BB962C8B-B14F-4D97-AF65-F5344CB8AC3E}">
        <p14:creationId xmlns:p14="http://schemas.microsoft.com/office/powerpoint/2010/main" val="2377945042"/>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2" name="Titolo 1"/>
          <p:cNvSpPr>
            <a:spLocks noGrp="1"/>
          </p:cNvSpPr>
          <p:nvPr>
            <p:ph type="ctrTitle"/>
          </p:nvPr>
        </p:nvSpPr>
        <p:spPr>
          <a:xfrm>
            <a:off x="515911" y="2156562"/>
            <a:ext cx="8259768" cy="2958353"/>
          </a:xfrm>
        </p:spPr>
        <p:txBody>
          <a:bodyPr>
            <a:normAutofit fontScale="90000"/>
          </a:bodyPr>
          <a:lstStyle/>
          <a:p>
            <a:pPr algn="l"/>
            <a:r>
              <a:rPr lang="it-IT" sz="2400" b="1" dirty="0" smtClean="0"/>
              <a:t/>
            </a:r>
            <a:br>
              <a:rPr lang="it-IT" sz="2400" b="1" dirty="0" smtClean="0"/>
            </a:br>
            <a:r>
              <a:rPr lang="it-IT" sz="3600" b="1" dirty="0"/>
              <a:t>ULTIMO FONDAMENTALE ASPETTO:</a:t>
            </a:r>
            <a:r>
              <a:rPr lang="it-IT" sz="3600" dirty="0"/>
              <a:t/>
            </a:r>
            <a:br>
              <a:rPr lang="it-IT" sz="3600" dirty="0"/>
            </a:br>
            <a:r>
              <a:rPr lang="it-IT" sz="3600" b="1" dirty="0"/>
              <a:t>i discorsi NON si leggono; semmai è possibile tenere a vista un foglio in cui si sono fatte annotazioni necessarie per arringare.</a:t>
            </a:r>
            <a:r>
              <a:rPr lang="it-IT" sz="2400" dirty="0"/>
              <a:t/>
            </a:r>
            <a:br>
              <a:rPr lang="it-IT" sz="2400" dirty="0"/>
            </a:br>
            <a:r>
              <a:rPr lang="it-IT" sz="2000" b="1" dirty="0"/>
              <a:t> </a:t>
            </a:r>
            <a:r>
              <a:rPr lang="it-IT" sz="2000" dirty="0"/>
              <a:t/>
            </a:r>
            <a:br>
              <a:rPr lang="it-IT" sz="2000" dirty="0"/>
            </a:br>
            <a:r>
              <a:rPr lang="it-IT" sz="3200" dirty="0"/>
              <a:t/>
            </a:r>
            <a:br>
              <a:rPr lang="it-IT" sz="3200" dirty="0"/>
            </a:br>
            <a:r>
              <a:rPr lang="it-IT" sz="2800" dirty="0"/>
              <a:t/>
            </a:r>
            <a:br>
              <a:rPr lang="it-IT" sz="2800" dirty="0"/>
            </a:br>
            <a:r>
              <a:rPr lang="it-IT" sz="2800" dirty="0"/>
              <a:t/>
            </a:r>
            <a:br>
              <a:rPr lang="it-IT" sz="2800" dirty="0"/>
            </a:br>
            <a:endParaRPr lang="it-IT" sz="2800" dirty="0"/>
          </a:p>
        </p:txBody>
      </p:sp>
      <p:sp>
        <p:nvSpPr>
          <p:cNvPr id="3" name="Rettangolo 2"/>
          <p:cNvSpPr/>
          <p:nvPr/>
        </p:nvSpPr>
        <p:spPr>
          <a:xfrm>
            <a:off x="440764" y="907870"/>
            <a:ext cx="7941235" cy="1723549"/>
          </a:xfrm>
          <a:prstGeom prst="rect">
            <a:avLst/>
          </a:prstGeom>
        </p:spPr>
        <p:txBody>
          <a:bodyPr wrap="square">
            <a:spAutoFit/>
          </a:bodyPr>
          <a:lstStyle/>
          <a:p>
            <a:r>
              <a:rPr lang="it-IT" sz="3200" b="1" dirty="0"/>
              <a:t> </a:t>
            </a:r>
            <a:endParaRPr lang="it-IT" sz="3200" dirty="0"/>
          </a:p>
          <a:p>
            <a:r>
              <a:rPr lang="it-IT" sz="2800" b="1" dirty="0"/>
              <a:t> </a:t>
            </a:r>
            <a:endParaRPr lang="it-IT" sz="2800" dirty="0"/>
          </a:p>
          <a:p>
            <a:pPr lvl="0"/>
            <a:endParaRPr lang="it-IT" sz="2800" dirty="0"/>
          </a:p>
          <a:p>
            <a:r>
              <a:rPr lang="it-IT" dirty="0"/>
              <a:t> </a:t>
            </a:r>
          </a:p>
        </p:txBody>
      </p:sp>
      <p:sp>
        <p:nvSpPr>
          <p:cNvPr id="5" name="Rettangolo 4"/>
          <p:cNvSpPr/>
          <p:nvPr/>
        </p:nvSpPr>
        <p:spPr>
          <a:xfrm>
            <a:off x="888999" y="993588"/>
            <a:ext cx="6312647" cy="461665"/>
          </a:xfrm>
          <a:prstGeom prst="rect">
            <a:avLst/>
          </a:prstGeom>
        </p:spPr>
        <p:txBody>
          <a:bodyPr wrap="square">
            <a:spAutoFit/>
          </a:bodyPr>
          <a:lstStyle/>
          <a:p>
            <a:endParaRPr lang="it-IT" sz="2400" dirty="0"/>
          </a:p>
        </p:txBody>
      </p:sp>
    </p:spTree>
    <p:extLst>
      <p:ext uri="{BB962C8B-B14F-4D97-AF65-F5344CB8AC3E}">
        <p14:creationId xmlns:p14="http://schemas.microsoft.com/office/powerpoint/2010/main" val="2532635508"/>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ANALISI DELLA MOZIONE (Tipologie)</a:t>
            </a:r>
            <a:br>
              <a:rPr lang="it-IT" b="1" dirty="0"/>
            </a:br>
            <a:endParaRPr lang="it-IT" dirty="0"/>
          </a:p>
        </p:txBody>
      </p:sp>
      <p:pic>
        <p:nvPicPr>
          <p:cNvPr id="4" name="Immagine 3" descr="sfond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a:xfrm>
            <a:off x="457200" y="1047346"/>
            <a:ext cx="8229600" cy="4525963"/>
          </a:xfrm>
        </p:spPr>
        <p:txBody>
          <a:bodyPr>
            <a:normAutofit fontScale="92500" lnSpcReduction="20000"/>
          </a:bodyPr>
          <a:lstStyle/>
          <a:p>
            <a:pPr marL="0" indent="0">
              <a:buNone/>
            </a:pPr>
            <a:r>
              <a:rPr lang="it-IT" sz="2900" b="1" dirty="0" smtClean="0"/>
              <a:t>	</a:t>
            </a:r>
            <a:r>
              <a:rPr lang="it-IT" sz="2600" b="1" dirty="0" smtClean="0"/>
              <a:t>1. Metodo delle parole chiave </a:t>
            </a:r>
            <a:r>
              <a:rPr lang="it-IT" sz="2600" dirty="0" smtClean="0"/>
              <a:t>(individuare argomento pro e    </a:t>
            </a:r>
          </a:p>
          <a:p>
            <a:pPr marL="0" indent="0">
              <a:buNone/>
            </a:pPr>
            <a:r>
              <a:rPr lang="it-IT" sz="2600" dirty="0"/>
              <a:t> </a:t>
            </a:r>
            <a:r>
              <a:rPr lang="it-IT" sz="2600" dirty="0" smtClean="0"/>
              <a:t>     contro 	</a:t>
            </a:r>
            <a:r>
              <a:rPr lang="it-IT" sz="2600" b="1" dirty="0" smtClean="0"/>
              <a:t>rispetto ad ogni parola della mozione con    </a:t>
            </a:r>
          </a:p>
          <a:p>
            <a:pPr marL="0" indent="0">
              <a:buNone/>
            </a:pPr>
            <a:r>
              <a:rPr lang="it-IT" sz="2600" b="1" dirty="0"/>
              <a:t> </a:t>
            </a:r>
            <a:r>
              <a:rPr lang="it-IT" sz="2600" b="1" dirty="0" smtClean="0"/>
              <a:t>     significanza)</a:t>
            </a:r>
          </a:p>
          <a:p>
            <a:pPr marL="0" indent="0">
              <a:buNone/>
            </a:pPr>
            <a:r>
              <a:rPr lang="it-IT" sz="2600" b="1" dirty="0" smtClean="0"/>
              <a:t>	2. </a:t>
            </a:r>
            <a:r>
              <a:rPr lang="it-IT" sz="2600" b="1" dirty="0" err="1" smtClean="0"/>
              <a:t>Stakeholders</a:t>
            </a:r>
            <a:r>
              <a:rPr lang="it-IT" sz="2600" b="1" dirty="0" smtClean="0"/>
              <a:t> </a:t>
            </a:r>
            <a:r>
              <a:rPr lang="it-IT" sz="2600" dirty="0" smtClean="0"/>
              <a:t>(portatore di interessi) (per ogni parola </a:t>
            </a:r>
          </a:p>
          <a:p>
            <a:pPr marL="0" indent="0">
              <a:buNone/>
            </a:pPr>
            <a:r>
              <a:rPr lang="it-IT" sz="2600" dirty="0"/>
              <a:t> </a:t>
            </a:r>
            <a:r>
              <a:rPr lang="it-IT" sz="2600" dirty="0" smtClean="0"/>
              <a:t>     chiave chiedersi CHI ne avrà danno o beneficio in termini di </a:t>
            </a:r>
          </a:p>
          <a:p>
            <a:pPr marL="0" indent="0">
              <a:buNone/>
            </a:pPr>
            <a:r>
              <a:rPr lang="it-IT" sz="2600" dirty="0"/>
              <a:t> </a:t>
            </a:r>
            <a:r>
              <a:rPr lang="it-IT" sz="2600" dirty="0" smtClean="0"/>
              <a:t>     IMPATTO e di REAZIONE)</a:t>
            </a:r>
          </a:p>
          <a:p>
            <a:pPr marL="0" indent="0">
              <a:buNone/>
            </a:pPr>
            <a:r>
              <a:rPr lang="it-IT" sz="2600" dirty="0" smtClean="0"/>
              <a:t>	3. </a:t>
            </a:r>
            <a:r>
              <a:rPr lang="it-IT" sz="2600" b="1" dirty="0" smtClean="0"/>
              <a:t>Metodo delle 5 </a:t>
            </a:r>
            <a:r>
              <a:rPr lang="it-IT" sz="2600" b="1" dirty="0" err="1" smtClean="0"/>
              <a:t>w</a:t>
            </a:r>
            <a:r>
              <a:rPr lang="it-IT" sz="2600" b="1" dirty="0" smtClean="0"/>
              <a:t> + 1 H</a:t>
            </a:r>
            <a:r>
              <a:rPr lang="it-IT" sz="2600" dirty="0" smtClean="0"/>
              <a:t> (il più efficace perché aiuta a </a:t>
            </a:r>
          </a:p>
          <a:p>
            <a:pPr marL="0" indent="0">
              <a:buNone/>
            </a:pPr>
            <a:r>
              <a:rPr lang="it-IT" sz="2600" dirty="0"/>
              <a:t> </a:t>
            </a:r>
            <a:r>
              <a:rPr lang="it-IT" sz="2600" dirty="0" smtClean="0"/>
              <a:t>     sviscerare ogni aspetto nascosto del problema)</a:t>
            </a:r>
          </a:p>
          <a:p>
            <a:pPr marL="0" indent="0">
              <a:buNone/>
            </a:pPr>
            <a:r>
              <a:rPr lang="it-IT" sz="2600" b="1" dirty="0" smtClean="0"/>
              <a:t>	Metodo “Tipi di mozione”</a:t>
            </a:r>
            <a:r>
              <a:rPr lang="it-IT" sz="2600" dirty="0" smtClean="0"/>
              <a:t> (analizza il problema, ricerca la </a:t>
            </a:r>
          </a:p>
          <a:p>
            <a:pPr marL="0" indent="0">
              <a:buNone/>
            </a:pPr>
            <a:r>
              <a:rPr lang="it-IT" sz="2600" dirty="0"/>
              <a:t> </a:t>
            </a:r>
            <a:r>
              <a:rPr lang="it-IT" sz="2600" dirty="0" smtClean="0"/>
              <a:t>     soluzione, spiega la legittimazione; si </a:t>
            </a:r>
            <a:r>
              <a:rPr lang="it-IT" sz="2600" dirty="0" err="1" smtClean="0"/>
              <a:t>aplica</a:t>
            </a:r>
            <a:r>
              <a:rPr lang="it-IT" sz="2600" dirty="0" smtClean="0"/>
              <a:t> alle mozioni di   </a:t>
            </a:r>
          </a:p>
          <a:p>
            <a:pPr marL="0" indent="0">
              <a:buNone/>
            </a:pPr>
            <a:r>
              <a:rPr lang="it-IT" sz="2600" dirty="0"/>
              <a:t> </a:t>
            </a:r>
            <a:r>
              <a:rPr lang="it-IT" sz="2600" dirty="0" smtClean="0"/>
              <a:t>      policy)</a:t>
            </a:r>
          </a:p>
          <a:p>
            <a:pPr marL="0" indent="0">
              <a:buNone/>
            </a:pPr>
            <a:r>
              <a:rPr lang="it-IT" sz="2900" b="1" dirty="0" smtClean="0"/>
              <a:t>	</a:t>
            </a:r>
            <a:endParaRPr lang="it-IT" sz="2200" dirty="0"/>
          </a:p>
        </p:txBody>
      </p:sp>
    </p:spTree>
    <p:extLst>
      <p:ext uri="{BB962C8B-B14F-4D97-AF65-F5344CB8AC3E}">
        <p14:creationId xmlns:p14="http://schemas.microsoft.com/office/powerpoint/2010/main" val="2908857532"/>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ANALISI DELLA MOZIONE (Tipologie)</a:t>
            </a:r>
            <a:br>
              <a:rPr lang="it-IT" b="1" dirty="0"/>
            </a:br>
            <a:endParaRPr lang="it-IT" dirty="0"/>
          </a:p>
        </p:txBody>
      </p:sp>
      <p:pic>
        <p:nvPicPr>
          <p:cNvPr id="4" name="Immagine 3" descr="sfond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a:xfrm>
            <a:off x="457200" y="1047346"/>
            <a:ext cx="8229600" cy="4525963"/>
          </a:xfrm>
        </p:spPr>
        <p:txBody>
          <a:bodyPr>
            <a:normAutofit lnSpcReduction="10000"/>
          </a:bodyPr>
          <a:lstStyle/>
          <a:p>
            <a:pPr marL="0" indent="0">
              <a:buNone/>
            </a:pPr>
            <a:r>
              <a:rPr lang="it-IT" sz="2900" b="1" dirty="0" smtClean="0"/>
              <a:t>		Metodo delle C</a:t>
            </a:r>
          </a:p>
          <a:p>
            <a:pPr marL="457200" lvl="0" indent="-381000">
              <a:spcBef>
                <a:spcPts val="0"/>
              </a:spcBef>
              <a:buClr>
                <a:schemeClr val="dk1"/>
              </a:buClr>
              <a:buSzPts val="2400"/>
              <a:buChar char="●"/>
            </a:pPr>
            <a:r>
              <a:rPr lang="it-IT" sz="2200" dirty="0">
                <a:solidFill>
                  <a:schemeClr val="dk1"/>
                </a:solidFill>
              </a:rPr>
              <a:t>Contesto</a:t>
            </a:r>
          </a:p>
          <a:p>
            <a:pPr marL="457200" lvl="0" indent="0">
              <a:spcBef>
                <a:spcPts val="0"/>
              </a:spcBef>
              <a:buNone/>
            </a:pPr>
            <a:r>
              <a:rPr lang="it-IT" sz="2200" dirty="0">
                <a:solidFill>
                  <a:schemeClr val="dk1"/>
                </a:solidFill>
              </a:rPr>
              <a:t>Le circostanze (dove, quando) che costituiscono il </a:t>
            </a:r>
            <a:r>
              <a:rPr lang="it-IT" sz="2200" dirty="0" err="1">
                <a:solidFill>
                  <a:schemeClr val="dk1"/>
                </a:solidFill>
              </a:rPr>
              <a:t>setting</a:t>
            </a:r>
            <a:r>
              <a:rPr lang="it-IT" sz="2200" dirty="0">
                <a:solidFill>
                  <a:schemeClr val="dk1"/>
                </a:solidFill>
              </a:rPr>
              <a:t> della mozione</a:t>
            </a:r>
          </a:p>
          <a:p>
            <a:pPr marL="457200" lvl="0" indent="-381000">
              <a:spcBef>
                <a:spcPts val="0"/>
              </a:spcBef>
              <a:buClr>
                <a:schemeClr val="dk1"/>
              </a:buClr>
              <a:buSzPts val="2400"/>
              <a:buChar char="●"/>
            </a:pPr>
            <a:r>
              <a:rPr lang="it-IT" sz="2200" dirty="0">
                <a:solidFill>
                  <a:schemeClr val="dk1"/>
                </a:solidFill>
              </a:rPr>
              <a:t>Conflitto</a:t>
            </a:r>
          </a:p>
          <a:p>
            <a:pPr marL="457200" lvl="0" indent="0">
              <a:spcBef>
                <a:spcPts val="0"/>
              </a:spcBef>
              <a:buNone/>
            </a:pPr>
            <a:r>
              <a:rPr lang="it-IT" sz="2200" dirty="0">
                <a:solidFill>
                  <a:schemeClr val="dk1"/>
                </a:solidFill>
              </a:rPr>
              <a:t>Gli scontri, le incompatibilità</a:t>
            </a:r>
          </a:p>
          <a:p>
            <a:pPr marL="457200" lvl="0" indent="-381000">
              <a:spcBef>
                <a:spcPts val="0"/>
              </a:spcBef>
              <a:buClr>
                <a:schemeClr val="dk1"/>
              </a:buClr>
              <a:buSzPts val="2400"/>
              <a:buChar char="●"/>
            </a:pPr>
            <a:r>
              <a:rPr lang="it-IT" sz="2200" dirty="0">
                <a:solidFill>
                  <a:schemeClr val="dk1"/>
                </a:solidFill>
              </a:rPr>
              <a:t>Concetti</a:t>
            </a:r>
          </a:p>
          <a:p>
            <a:pPr marL="457200" lvl="0" indent="0">
              <a:spcBef>
                <a:spcPts val="0"/>
              </a:spcBef>
              <a:buNone/>
            </a:pPr>
            <a:r>
              <a:rPr lang="it-IT" sz="2200" dirty="0">
                <a:solidFill>
                  <a:schemeClr val="dk1"/>
                </a:solidFill>
              </a:rPr>
              <a:t>Ideali, valori, principi in contrasto (es. Pace vs sovranità)</a:t>
            </a:r>
          </a:p>
          <a:p>
            <a:pPr marL="457200" lvl="0" indent="-381000">
              <a:spcBef>
                <a:spcPts val="0"/>
              </a:spcBef>
              <a:buClr>
                <a:schemeClr val="dk1"/>
              </a:buClr>
              <a:buSzPts val="2400"/>
              <a:buChar char="●"/>
            </a:pPr>
            <a:r>
              <a:rPr lang="it-IT" sz="2200" dirty="0">
                <a:solidFill>
                  <a:schemeClr val="dk1"/>
                </a:solidFill>
              </a:rPr>
              <a:t>Caratterizzazione</a:t>
            </a:r>
          </a:p>
          <a:p>
            <a:pPr marL="457200" lvl="0" indent="0">
              <a:spcBef>
                <a:spcPts val="0"/>
              </a:spcBef>
              <a:buNone/>
            </a:pPr>
            <a:r>
              <a:rPr lang="it-IT" sz="2200" dirty="0">
                <a:solidFill>
                  <a:schemeClr val="dk1"/>
                </a:solidFill>
              </a:rPr>
              <a:t>Descrizione delle caratteristiche delle diverse posizioni e modi di vedere</a:t>
            </a:r>
          </a:p>
          <a:p>
            <a:pPr marL="457200" lvl="0" indent="-381000">
              <a:spcBef>
                <a:spcPts val="0"/>
              </a:spcBef>
              <a:buClr>
                <a:schemeClr val="dk1"/>
              </a:buClr>
              <a:buSzPts val="2400"/>
              <a:buChar char="●"/>
            </a:pPr>
            <a:r>
              <a:rPr lang="it-IT" sz="2200" dirty="0">
                <a:solidFill>
                  <a:schemeClr val="dk1"/>
                </a:solidFill>
              </a:rPr>
              <a:t>Contenuti</a:t>
            </a:r>
          </a:p>
          <a:p>
            <a:pPr marL="457200" lvl="0" indent="0">
              <a:spcBef>
                <a:spcPts val="0"/>
              </a:spcBef>
              <a:buNone/>
            </a:pPr>
            <a:r>
              <a:rPr lang="it-IT" sz="2200" dirty="0">
                <a:solidFill>
                  <a:schemeClr val="dk1"/>
                </a:solidFill>
              </a:rPr>
              <a:t>Informazioni (declinati nella argomentazione PRO e nella confutazione CONTRO)</a:t>
            </a:r>
          </a:p>
          <a:p>
            <a:pPr marL="0" indent="0">
              <a:buNone/>
            </a:pPr>
            <a:endParaRPr lang="it-IT" sz="2200" dirty="0"/>
          </a:p>
        </p:txBody>
      </p:sp>
    </p:spTree>
    <p:extLst>
      <p:ext uri="{BB962C8B-B14F-4D97-AF65-F5344CB8AC3E}">
        <p14:creationId xmlns:p14="http://schemas.microsoft.com/office/powerpoint/2010/main" val="1755764551"/>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47"/>
          <p:cNvSpPr txBox="1"/>
          <p:nvPr/>
        </p:nvSpPr>
        <p:spPr>
          <a:xfrm>
            <a:off x="5592775" y="4936933"/>
            <a:ext cx="3093900" cy="640400"/>
          </a:xfrm>
          <a:prstGeom prst="rect">
            <a:avLst/>
          </a:prstGeom>
          <a:noFill/>
          <a:ln>
            <a:noFill/>
          </a:ln>
        </p:spPr>
        <p:txBody>
          <a:bodyPr spcFirstLastPara="1" wrap="square" lIns="91425" tIns="91425" rIns="91425" bIns="91425" anchor="t" anchorCtr="0">
            <a:noAutofit/>
          </a:bodyPr>
          <a:lstStyle/>
          <a:p>
            <a:pPr marL="457200" marR="0" lvl="0" indent="0" algn="l" rtl="0">
              <a:lnSpc>
                <a:spcPct val="100000"/>
              </a:lnSpc>
              <a:spcBef>
                <a:spcPts val="0"/>
              </a:spcBef>
              <a:spcAft>
                <a:spcPts val="0"/>
              </a:spcAft>
              <a:buNone/>
            </a:pPr>
            <a:endParaRPr sz="2400">
              <a:solidFill>
                <a:schemeClr val="dk1"/>
              </a:solidFill>
            </a:endParaRPr>
          </a:p>
          <a:p>
            <a:pPr marL="457200" marR="0" lvl="0" indent="0" algn="l" rtl="0">
              <a:lnSpc>
                <a:spcPct val="100000"/>
              </a:lnSpc>
              <a:spcBef>
                <a:spcPts val="0"/>
              </a:spcBef>
              <a:spcAft>
                <a:spcPts val="0"/>
              </a:spcAft>
              <a:buNone/>
            </a:pPr>
            <a:endParaRPr sz="2400">
              <a:solidFill>
                <a:schemeClr val="dk1"/>
              </a:solidFill>
            </a:endParaRPr>
          </a:p>
        </p:txBody>
      </p:sp>
      <p:pic>
        <p:nvPicPr>
          <p:cNvPr id="4" name="Immagine 3" descr="sfond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pic>
        <p:nvPicPr>
          <p:cNvPr id="285" name="Google Shape;285;p47"/>
          <p:cNvPicPr preferRelativeResize="0"/>
          <p:nvPr/>
        </p:nvPicPr>
        <p:blipFill>
          <a:blip r:embed="rId4">
            <a:alphaModFix/>
          </a:blip>
          <a:stretch>
            <a:fillRect/>
          </a:stretch>
        </p:blipFill>
        <p:spPr>
          <a:xfrm>
            <a:off x="1374604" y="14942"/>
            <a:ext cx="6483601" cy="6857999"/>
          </a:xfrm>
          <a:prstGeom prst="rect">
            <a:avLst/>
          </a:prstGeom>
          <a:noFill/>
          <a:ln>
            <a:noFill/>
          </a:ln>
        </p:spPr>
      </p:pic>
    </p:spTree>
    <p:extLst>
      <p:ext uri="{BB962C8B-B14F-4D97-AF65-F5344CB8AC3E}">
        <p14:creationId xmlns:p14="http://schemas.microsoft.com/office/powerpoint/2010/main" val="1325298879"/>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37283"/>
            <a:ext cx="8229600" cy="1143000"/>
          </a:xfrm>
        </p:spPr>
        <p:txBody>
          <a:bodyPr>
            <a:normAutofit fontScale="90000"/>
          </a:bodyPr>
          <a:lstStyle/>
          <a:p>
            <a:r>
              <a:rPr lang="it-IT" dirty="0" smtClean="0"/>
              <a:t>LA TEAM LINE </a:t>
            </a:r>
            <a:r>
              <a:rPr lang="mr-IN" dirty="0" smtClean="0"/>
              <a:t>–</a:t>
            </a:r>
            <a:r>
              <a:rPr lang="it-IT" dirty="0" smtClean="0"/>
              <a:t> Modelli organizzativi</a:t>
            </a:r>
            <a:endParaRPr lang="it-IT" dirty="0"/>
          </a:p>
        </p:txBody>
      </p:sp>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a:xfrm>
            <a:off x="457200" y="1234121"/>
            <a:ext cx="8229600" cy="4525963"/>
          </a:xfrm>
        </p:spPr>
        <p:txBody>
          <a:bodyPr/>
          <a:lstStyle/>
          <a:p>
            <a:pPr>
              <a:buFontTx/>
              <a:buChar char="-"/>
            </a:pPr>
            <a:r>
              <a:rPr lang="it-IT" dirty="0" smtClean="0"/>
              <a:t>La Team Line è esposta dal PRO 1 e dal CONTRO 1: è il denominatore comune della Mozione; si articola in tre argomenti (+ EVIDENCE + </a:t>
            </a:r>
            <a:r>
              <a:rPr lang="it-IT" dirty="0" err="1" smtClean="0"/>
              <a:t>POIs</a:t>
            </a:r>
            <a:r>
              <a:rPr lang="it-IT" dirty="0" smtClean="0"/>
              <a:t>) + replica/arringa.</a:t>
            </a:r>
          </a:p>
          <a:p>
            <a:pPr>
              <a:buFontTx/>
              <a:buChar char="-"/>
            </a:pPr>
            <a:r>
              <a:rPr lang="it-IT" dirty="0" smtClean="0"/>
              <a:t>Di tipo VERTICALE e ORIZZONTALE (andrebbe sempre variata e documentata per disporre di un data base di mozioni da usare all’occorrenza)</a:t>
            </a:r>
            <a:endParaRPr lang="it-IT" dirty="0"/>
          </a:p>
        </p:txBody>
      </p:sp>
    </p:spTree>
    <p:extLst>
      <p:ext uri="{BB962C8B-B14F-4D97-AF65-F5344CB8AC3E}">
        <p14:creationId xmlns:p14="http://schemas.microsoft.com/office/powerpoint/2010/main" val="230066912"/>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a:xfrm>
            <a:off x="457200" y="815745"/>
            <a:ext cx="8229600" cy="4525963"/>
          </a:xfrm>
        </p:spPr>
        <p:txBody>
          <a:bodyPr>
            <a:normAutofit fontScale="92500" lnSpcReduction="20000"/>
          </a:bodyPr>
          <a:lstStyle/>
          <a:p>
            <a:r>
              <a:rPr lang="it-IT" b="1" dirty="0" smtClean="0"/>
              <a:t>Una Team Line consente di</a:t>
            </a:r>
            <a:r>
              <a:rPr lang="it-IT" dirty="0" smtClean="0"/>
              <a:t>:</a:t>
            </a:r>
          </a:p>
          <a:p>
            <a:pPr>
              <a:buFontTx/>
              <a:buChar char="-"/>
            </a:pPr>
            <a:r>
              <a:rPr lang="it-IT" dirty="0" smtClean="0"/>
              <a:t>Accrescere il valore esperienziale e reale della conoscenza</a:t>
            </a:r>
          </a:p>
          <a:p>
            <a:pPr>
              <a:buFontTx/>
              <a:buChar char="-"/>
            </a:pPr>
            <a:r>
              <a:rPr lang="it-IT" dirty="0" smtClean="0"/>
              <a:t>accedere ad una pluralità di conoscenze a partire da quelle in possesso attraverso la ricerca documentaristica</a:t>
            </a:r>
          </a:p>
          <a:p>
            <a:pPr>
              <a:buFontTx/>
              <a:buChar char="-"/>
            </a:pPr>
            <a:r>
              <a:rPr lang="it-IT" dirty="0" smtClean="0"/>
              <a:t>Immaginare/conoscere/“visitare” mondi un tempo lontani e sconosciuti (interculturalità)</a:t>
            </a:r>
          </a:p>
          <a:p>
            <a:pPr>
              <a:buFontTx/>
              <a:buChar char="-"/>
            </a:pPr>
            <a:r>
              <a:rPr lang="it-IT" dirty="0" smtClean="0"/>
              <a:t>Accrescere una creatività oggi limitata da automatismi, meccanicismi e astrazioni.</a:t>
            </a:r>
          </a:p>
          <a:p>
            <a:pPr>
              <a:buFontTx/>
              <a:buChar char="-"/>
            </a:pPr>
            <a:endParaRPr lang="it-IT" dirty="0" smtClean="0"/>
          </a:p>
        </p:txBody>
      </p:sp>
    </p:spTree>
    <p:extLst>
      <p:ext uri="{BB962C8B-B14F-4D97-AF65-F5344CB8AC3E}">
        <p14:creationId xmlns:p14="http://schemas.microsoft.com/office/powerpoint/2010/main" val="2838062371"/>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48569" y="57979"/>
            <a:ext cx="8229600" cy="1143000"/>
          </a:xfrm>
        </p:spPr>
        <p:txBody>
          <a:bodyPr/>
          <a:lstStyle/>
          <a:p>
            <a:pPr algn="l"/>
            <a:r>
              <a:rPr lang="it-IT" dirty="0" smtClean="0"/>
              <a:t>TECNICHE ARGOMENTATIVE</a:t>
            </a:r>
            <a:endParaRPr lang="it-IT" dirty="0"/>
          </a:p>
        </p:txBody>
      </p:sp>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a:xfrm>
            <a:off x="457200" y="1069759"/>
            <a:ext cx="8229600" cy="4525963"/>
          </a:xfrm>
        </p:spPr>
        <p:txBody>
          <a:bodyPr>
            <a:normAutofit fontScale="70000" lnSpcReduction="20000"/>
          </a:bodyPr>
          <a:lstStyle/>
          <a:p>
            <a:pPr marL="0" indent="0">
              <a:buNone/>
            </a:pPr>
            <a:r>
              <a:rPr lang="it-IT" b="1" dirty="0" smtClean="0"/>
              <a:t>       Struttura VERTICALE e ORIZZONTALE</a:t>
            </a:r>
          </a:p>
          <a:p>
            <a:pPr marL="514350" indent="-514350">
              <a:buAutoNum type="arabicPeriod"/>
            </a:pPr>
            <a:r>
              <a:rPr lang="it-IT" b="1" dirty="0" smtClean="0"/>
              <a:t>VERTICALE </a:t>
            </a:r>
            <a:r>
              <a:rPr lang="it-IT" dirty="0" smtClean="0"/>
              <a:t>(in modalità </a:t>
            </a:r>
            <a:r>
              <a:rPr lang="it-IT" b="1" dirty="0" err="1" smtClean="0"/>
              <a:t>why</a:t>
            </a:r>
            <a:r>
              <a:rPr lang="it-IT" b="1" dirty="0" smtClean="0"/>
              <a:t> </a:t>
            </a:r>
            <a:r>
              <a:rPr lang="it-IT" b="1" dirty="0" err="1" smtClean="0"/>
              <a:t>chain</a:t>
            </a:r>
            <a:r>
              <a:rPr lang="it-IT" dirty="0" smtClean="0"/>
              <a:t>) </a:t>
            </a:r>
            <a:r>
              <a:rPr lang="mr-IN" dirty="0" smtClean="0"/>
              <a:t>–</a:t>
            </a:r>
            <a:r>
              <a:rPr lang="it-IT" dirty="0" smtClean="0"/>
              <a:t> </a:t>
            </a:r>
            <a:r>
              <a:rPr lang="it-IT" b="1" dirty="0" smtClean="0"/>
              <a:t>A.R.E</a:t>
            </a:r>
          </a:p>
          <a:p>
            <a:pPr>
              <a:buFontTx/>
              <a:buChar char="-"/>
            </a:pPr>
            <a:r>
              <a:rPr lang="it-IT" dirty="0" smtClean="0"/>
              <a:t>ASSERTION (asserzione)</a:t>
            </a:r>
          </a:p>
          <a:p>
            <a:pPr>
              <a:buFontTx/>
              <a:buChar char="-"/>
            </a:pPr>
            <a:r>
              <a:rPr lang="it-IT" dirty="0" smtClean="0"/>
              <a:t>REASONING (argomentazione)</a:t>
            </a:r>
          </a:p>
          <a:p>
            <a:pPr>
              <a:buFontTx/>
              <a:buChar char="-"/>
            </a:pPr>
            <a:r>
              <a:rPr lang="it-IT" dirty="0" smtClean="0"/>
              <a:t>EVIDENCE (esemplificazione)*</a:t>
            </a:r>
          </a:p>
          <a:p>
            <a:pPr>
              <a:buFontTx/>
              <a:buChar char="-"/>
            </a:pPr>
            <a:r>
              <a:rPr lang="it-IT" dirty="0" smtClean="0"/>
              <a:t>* sostegno empirico a ciò che la </a:t>
            </a:r>
            <a:r>
              <a:rPr lang="it-IT" i="1" dirty="0" err="1" smtClean="0"/>
              <a:t>reasoning</a:t>
            </a:r>
            <a:r>
              <a:rPr lang="it-IT" dirty="0" smtClean="0"/>
              <a:t> dimostra; è importante che attenga in primo luogo alle conoscenze personali degli studenti (</a:t>
            </a:r>
            <a:r>
              <a:rPr lang="it-IT" dirty="0" smtClean="0"/>
              <a:t>a loro </a:t>
            </a:r>
            <a:r>
              <a:rPr lang="it-IT" dirty="0" smtClean="0"/>
              <a:t>conosciuto), poi si andrà a fare ricerca deducendo dalla realtà o dalla immaginazione (in applicazione alla policy)</a:t>
            </a:r>
          </a:p>
          <a:p>
            <a:pPr marL="0" indent="0">
              <a:buNone/>
            </a:pPr>
            <a:r>
              <a:rPr lang="it-IT" b="1" dirty="0" smtClean="0"/>
              <a:t>RISCHI della struttura</a:t>
            </a:r>
          </a:p>
          <a:p>
            <a:pPr marL="514350" indent="-514350">
              <a:buAutoNum type="arabicPeriod"/>
            </a:pPr>
            <a:r>
              <a:rPr lang="it-IT" dirty="0" smtClean="0"/>
              <a:t>ASSERTION </a:t>
            </a:r>
            <a:r>
              <a:rPr lang="mr-IN" dirty="0" smtClean="0"/>
              <a:t>–</a:t>
            </a:r>
            <a:r>
              <a:rPr lang="it-IT" dirty="0" smtClean="0"/>
              <a:t> (meno) REASONING = infecondità</a:t>
            </a:r>
          </a:p>
          <a:p>
            <a:pPr marL="514350" indent="-514350">
              <a:buAutoNum type="arabicPeriod"/>
            </a:pPr>
            <a:r>
              <a:rPr lang="it-IT" dirty="0" smtClean="0"/>
              <a:t>REASONING </a:t>
            </a:r>
            <a:r>
              <a:rPr lang="mr-IN" dirty="0" smtClean="0"/>
              <a:t>–</a:t>
            </a:r>
            <a:r>
              <a:rPr lang="it-IT" dirty="0" smtClean="0"/>
              <a:t> (meno) ASSERTION = assenza di impatto retorico</a:t>
            </a:r>
          </a:p>
          <a:p>
            <a:pPr marL="514350" indent="-514350">
              <a:buAutoNum type="arabicPeriod"/>
            </a:pPr>
            <a:r>
              <a:rPr lang="it-IT" dirty="0" smtClean="0"/>
              <a:t>REASONING </a:t>
            </a:r>
            <a:r>
              <a:rPr lang="mr-IN" dirty="0" smtClean="0"/>
              <a:t>–</a:t>
            </a:r>
            <a:r>
              <a:rPr lang="it-IT" dirty="0" smtClean="0"/>
              <a:t> (meno) EVIDENCE = non aderenza alla realtà</a:t>
            </a:r>
          </a:p>
          <a:p>
            <a:pPr marL="514350" indent="-514350">
              <a:buAutoNum type="arabicPeriod"/>
            </a:pPr>
            <a:r>
              <a:rPr lang="it-IT" dirty="0" smtClean="0"/>
              <a:t>EVIDENCE </a:t>
            </a:r>
            <a:r>
              <a:rPr lang="mr-IN" dirty="0" smtClean="0"/>
              <a:t>–</a:t>
            </a:r>
            <a:r>
              <a:rPr lang="it-IT" dirty="0" smtClean="0"/>
              <a:t> (meno) REASONING = fragilità </a:t>
            </a:r>
          </a:p>
          <a:p>
            <a:pPr marL="514350" indent="-514350">
              <a:buAutoNum type="arabicPeriod"/>
            </a:pPr>
            <a:endParaRPr lang="it-IT" dirty="0" smtClean="0"/>
          </a:p>
          <a:p>
            <a:pPr marL="0" indent="0">
              <a:buNone/>
            </a:pPr>
            <a:endParaRPr lang="it-IT" dirty="0" smtClean="0"/>
          </a:p>
          <a:p>
            <a:pPr marL="0" indent="0">
              <a:buNone/>
            </a:pPr>
            <a:endParaRPr lang="it-IT" dirty="0"/>
          </a:p>
          <a:p>
            <a:pPr marL="0" indent="0">
              <a:buNone/>
            </a:pPr>
            <a:endParaRPr lang="it-IT" dirty="0"/>
          </a:p>
        </p:txBody>
      </p:sp>
    </p:spTree>
    <p:extLst>
      <p:ext uri="{BB962C8B-B14F-4D97-AF65-F5344CB8AC3E}">
        <p14:creationId xmlns:p14="http://schemas.microsoft.com/office/powerpoint/2010/main" val="3278494599"/>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84986"/>
            <a:ext cx="8229600" cy="1143000"/>
          </a:xfrm>
        </p:spPr>
        <p:txBody>
          <a:bodyPr>
            <a:normAutofit fontScale="90000"/>
          </a:bodyPr>
          <a:lstStyle/>
          <a:p>
            <a:r>
              <a:rPr lang="it-IT" dirty="0" smtClean="0"/>
              <a:t>LE EVIDENCES (gli esempi/la documentazione)</a:t>
            </a:r>
            <a:endParaRPr lang="it-IT" dirty="0"/>
          </a:p>
        </p:txBody>
      </p:sp>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a:xfrm>
            <a:off x="457200" y="1376070"/>
            <a:ext cx="8229600" cy="4525963"/>
          </a:xfrm>
        </p:spPr>
        <p:txBody>
          <a:bodyPr>
            <a:normAutofit fontScale="62500" lnSpcReduction="20000"/>
          </a:bodyPr>
          <a:lstStyle/>
          <a:p>
            <a:pPr marL="0" indent="0">
              <a:buNone/>
            </a:pPr>
            <a:r>
              <a:rPr lang="it-IT" dirty="0" smtClean="0"/>
              <a:t>Ai fini della documentazione, i caratteri delle EVIDENCES devono riguardare:</a:t>
            </a:r>
          </a:p>
          <a:p>
            <a:pPr marL="514350" indent="-514350">
              <a:buAutoNum type="arabicPeriod"/>
            </a:pPr>
            <a:r>
              <a:rPr lang="it-IT" dirty="0" smtClean="0"/>
              <a:t>Rappresentatività</a:t>
            </a:r>
            <a:r>
              <a:rPr lang="it-IT" dirty="0"/>
              <a:t> </a:t>
            </a:r>
            <a:r>
              <a:rPr lang="it-IT" dirty="0" smtClean="0"/>
              <a:t>(di realtà plurime; più sono vicine nel tempo, più sono riconoscibili e valutabili, vale a dire accertabili)</a:t>
            </a:r>
          </a:p>
          <a:p>
            <a:pPr marL="0" indent="0">
              <a:buNone/>
            </a:pPr>
            <a:r>
              <a:rPr lang="it-IT" dirty="0" smtClean="0"/>
              <a:t>2. applicabilità (rispetto al </a:t>
            </a:r>
            <a:r>
              <a:rPr lang="it-IT" dirty="0" err="1" smtClean="0"/>
              <a:t>topic</a:t>
            </a:r>
            <a:r>
              <a:rPr lang="it-IT" dirty="0" smtClean="0"/>
              <a:t>)</a:t>
            </a:r>
          </a:p>
          <a:p>
            <a:pPr marL="0" indent="0">
              <a:buNone/>
            </a:pPr>
            <a:r>
              <a:rPr lang="it-IT" dirty="0" smtClean="0"/>
              <a:t>3. Attendibilità (certezza delle fonti)</a:t>
            </a:r>
          </a:p>
          <a:p>
            <a:pPr marL="0" indent="0">
              <a:buNone/>
            </a:pPr>
            <a:r>
              <a:rPr lang="it-IT" dirty="0" smtClean="0"/>
              <a:t>4. chiarezza</a:t>
            </a:r>
          </a:p>
          <a:p>
            <a:pPr marL="0" indent="0">
              <a:buNone/>
            </a:pPr>
            <a:endParaRPr lang="it-IT" dirty="0"/>
          </a:p>
          <a:p>
            <a:pPr marL="0" indent="0">
              <a:buNone/>
            </a:pPr>
            <a:r>
              <a:rPr lang="it-IT" dirty="0" smtClean="0"/>
              <a:t>Rispetto alle EVIDENCES, è inoltre necessario:</a:t>
            </a:r>
          </a:p>
          <a:p>
            <a:pPr>
              <a:buFontTx/>
              <a:buChar char="-"/>
            </a:pPr>
            <a:r>
              <a:rPr lang="it-IT" dirty="0" smtClean="0"/>
              <a:t>Vagliare eventuali pregiudizi in esse contenuti</a:t>
            </a:r>
          </a:p>
          <a:p>
            <a:pPr>
              <a:buFontTx/>
              <a:buChar char="-"/>
            </a:pPr>
            <a:r>
              <a:rPr lang="it-IT" dirty="0" smtClean="0"/>
              <a:t>Vagliare eventuali interessi manifesti/nascosti</a:t>
            </a:r>
          </a:p>
          <a:p>
            <a:pPr>
              <a:buFontTx/>
              <a:buChar char="-"/>
            </a:pPr>
            <a:r>
              <a:rPr lang="it-IT" dirty="0" smtClean="0"/>
              <a:t>Incrociare/confrontare più fonti</a:t>
            </a:r>
          </a:p>
          <a:p>
            <a:pPr>
              <a:buFontTx/>
              <a:buChar char="-"/>
            </a:pPr>
            <a:r>
              <a:rPr lang="it-IT" dirty="0" smtClean="0"/>
              <a:t>Valutare l’autorità delle fonti</a:t>
            </a:r>
          </a:p>
          <a:p>
            <a:pPr marL="0" indent="0">
              <a:buNone/>
            </a:pPr>
            <a:endParaRPr lang="it-IT" dirty="0"/>
          </a:p>
          <a:p>
            <a:pPr marL="0" indent="0">
              <a:buNone/>
            </a:pPr>
            <a:r>
              <a:rPr lang="it-IT" b="1" dirty="0" smtClean="0"/>
              <a:t>NB. E’ importante portare almeno due EVIDENCES diverse nella argomentazione (</a:t>
            </a:r>
            <a:r>
              <a:rPr lang="it-IT" b="1" i="1" dirty="0" err="1" smtClean="0"/>
              <a:t>reasoning</a:t>
            </a:r>
            <a:r>
              <a:rPr lang="it-IT" b="1" dirty="0" smtClean="0"/>
              <a:t>)</a:t>
            </a:r>
          </a:p>
          <a:p>
            <a:pPr marL="0" indent="0">
              <a:buNone/>
            </a:pPr>
            <a:endParaRPr lang="it-IT" dirty="0"/>
          </a:p>
        </p:txBody>
      </p:sp>
    </p:spTree>
    <p:extLst>
      <p:ext uri="{BB962C8B-B14F-4D97-AF65-F5344CB8AC3E}">
        <p14:creationId xmlns:p14="http://schemas.microsoft.com/office/powerpoint/2010/main" val="1568968763"/>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a:xfrm>
            <a:off x="457200" y="587062"/>
            <a:ext cx="8229600" cy="5476415"/>
          </a:xfrm>
        </p:spPr>
        <p:txBody>
          <a:bodyPr>
            <a:normAutofit/>
          </a:bodyPr>
          <a:lstStyle/>
          <a:p>
            <a:pPr marL="0" indent="0">
              <a:buNone/>
            </a:pPr>
            <a:r>
              <a:rPr lang="it-IT" b="1" dirty="0" smtClean="0"/>
              <a:t>Struttura ORIZZONTALE</a:t>
            </a:r>
          </a:p>
          <a:p>
            <a:pPr marL="0" indent="0">
              <a:buNone/>
            </a:pPr>
            <a:r>
              <a:rPr lang="it-IT" sz="2000" b="1" dirty="0" smtClean="0"/>
              <a:t>È condotta sulla base della ricerca dell’utente a seconda di </a:t>
            </a:r>
          </a:p>
          <a:p>
            <a:pPr>
              <a:buFontTx/>
              <a:buChar char="-"/>
            </a:pPr>
            <a:r>
              <a:rPr lang="it-IT" sz="2000" b="1" dirty="0"/>
              <a:t>m</a:t>
            </a:r>
            <a:r>
              <a:rPr lang="it-IT" sz="2000" b="1" dirty="0" smtClean="0"/>
              <a:t>odalità UP attraverso INDUZIONE (dal particolare al generale)</a:t>
            </a:r>
          </a:p>
          <a:p>
            <a:pPr>
              <a:buFontTx/>
              <a:buChar char="-"/>
            </a:pPr>
            <a:r>
              <a:rPr lang="it-IT" sz="2000" b="1" dirty="0"/>
              <a:t>m</a:t>
            </a:r>
            <a:r>
              <a:rPr lang="it-IT" sz="2000" b="1" dirty="0" smtClean="0"/>
              <a:t>odalità DOWN attraverso DEDUZIONE (dal generale al particolare)</a:t>
            </a:r>
          </a:p>
          <a:p>
            <a:pPr>
              <a:buFontTx/>
              <a:buChar char="-"/>
            </a:pPr>
            <a:r>
              <a:rPr lang="it-IT" sz="2000" b="1" dirty="0"/>
              <a:t>m</a:t>
            </a:r>
            <a:r>
              <a:rPr lang="it-IT" sz="2000" b="1" dirty="0" smtClean="0"/>
              <a:t>odalità SIDEWAYS (“lateralmente”) attraverso ANALOGIA (da un ambito ad un altro)</a:t>
            </a:r>
          </a:p>
          <a:p>
            <a:pPr marL="0" indent="0">
              <a:buNone/>
            </a:pPr>
            <a:r>
              <a:rPr lang="it-IT" sz="2000" b="1" dirty="0" smtClean="0"/>
              <a:t>-     I limiti di questa struttura risiedono tuttavia: </a:t>
            </a:r>
          </a:p>
          <a:p>
            <a:pPr marL="457200" indent="-457200">
              <a:buAutoNum type="arabicPeriod"/>
            </a:pPr>
            <a:r>
              <a:rPr lang="it-IT" sz="2000" b="1" dirty="0" smtClean="0"/>
              <a:t>Modalità up = probabilismo</a:t>
            </a:r>
          </a:p>
          <a:p>
            <a:pPr marL="457200" indent="-457200">
              <a:buAutoNum type="arabicPeriod"/>
            </a:pPr>
            <a:r>
              <a:rPr lang="it-IT" sz="2000" b="1" dirty="0" smtClean="0"/>
              <a:t>Modalità down = supposizione</a:t>
            </a:r>
          </a:p>
          <a:p>
            <a:pPr marL="457200" indent="-457200">
              <a:buAutoNum type="arabicPeriod"/>
            </a:pPr>
            <a:r>
              <a:rPr lang="it-IT" sz="2000" b="1" dirty="0" smtClean="0"/>
              <a:t>Modalità </a:t>
            </a:r>
            <a:r>
              <a:rPr lang="it-IT" sz="2000" b="1" dirty="0" err="1" smtClean="0"/>
              <a:t>sideways</a:t>
            </a:r>
            <a:r>
              <a:rPr lang="it-IT" sz="2000" b="1" dirty="0" smtClean="0"/>
              <a:t> = non applicabilità (rischio di estremizzare le analogie)</a:t>
            </a:r>
          </a:p>
          <a:p>
            <a:pPr>
              <a:buFontTx/>
              <a:buChar char="-"/>
            </a:pPr>
            <a:endParaRPr lang="it-IT" b="1" dirty="0"/>
          </a:p>
          <a:p>
            <a:pPr>
              <a:buFontTx/>
              <a:buChar char="-"/>
            </a:pPr>
            <a:endParaRPr lang="it-IT" b="1" dirty="0"/>
          </a:p>
        </p:txBody>
      </p:sp>
    </p:spTree>
    <p:extLst>
      <p:ext uri="{BB962C8B-B14F-4D97-AF65-F5344CB8AC3E}">
        <p14:creationId xmlns:p14="http://schemas.microsoft.com/office/powerpoint/2010/main" val="1736739198"/>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67167"/>
            <a:ext cx="8229600" cy="1143000"/>
          </a:xfrm>
        </p:spPr>
        <p:txBody>
          <a:bodyPr/>
          <a:lstStyle/>
          <a:p>
            <a:r>
              <a:rPr lang="it-IT" dirty="0" smtClean="0"/>
              <a:t>IL CONCETTO DI “IMPATTO”</a:t>
            </a:r>
            <a:endParaRPr lang="it-IT" dirty="0"/>
          </a:p>
        </p:txBody>
      </p:sp>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a:xfrm>
            <a:off x="457200" y="1211708"/>
            <a:ext cx="8229600" cy="4525963"/>
          </a:xfrm>
        </p:spPr>
        <p:txBody>
          <a:bodyPr>
            <a:normAutofit lnSpcReduction="10000"/>
          </a:bodyPr>
          <a:lstStyle/>
          <a:p>
            <a:pPr marL="0" indent="0">
              <a:buNone/>
            </a:pPr>
            <a:r>
              <a:rPr lang="it-IT" sz="2000" dirty="0" smtClean="0"/>
              <a:t>Nella scelta di un’ARGOMENTAZIONE è necessario valutarne la ricaduta (impatto, efficacia) su ogni singolo stakeholder (parte interessata) considerato da ogni prospettiva ed in ogni scenario, per valutarne quindi </a:t>
            </a:r>
            <a:r>
              <a:rPr lang="it-IT" sz="2000" dirty="0" err="1" smtClean="0"/>
              <a:t>l’UTILITA’</a:t>
            </a:r>
            <a:r>
              <a:rPr lang="it-IT" sz="2000" dirty="0" smtClean="0"/>
              <a:t>.</a:t>
            </a:r>
          </a:p>
          <a:p>
            <a:pPr marL="0" indent="0">
              <a:buNone/>
            </a:pPr>
            <a:endParaRPr lang="it-IT" sz="2000" dirty="0"/>
          </a:p>
          <a:p>
            <a:pPr>
              <a:buFontTx/>
              <a:buChar char="-"/>
            </a:pPr>
            <a:r>
              <a:rPr lang="it-IT" sz="2000" dirty="0" smtClean="0"/>
              <a:t>L’IMPATTO non riguarda la mozione, ma ogni singola ARGOMENTAZIONE, di cui si valuteranno rispetto a BENEFICI-DANNI</a:t>
            </a:r>
          </a:p>
          <a:p>
            <a:pPr>
              <a:buFontTx/>
              <a:buChar char="-"/>
            </a:pPr>
            <a:r>
              <a:rPr lang="it-IT" sz="2000" dirty="0"/>
              <a:t>n</a:t>
            </a:r>
            <a:r>
              <a:rPr lang="it-IT" sz="2000" dirty="0" smtClean="0"/>
              <a:t>. di persone interessate (poche/molte)</a:t>
            </a:r>
          </a:p>
          <a:p>
            <a:pPr>
              <a:buFontTx/>
              <a:buChar char="-"/>
            </a:pPr>
            <a:r>
              <a:rPr lang="it-IT" sz="2000" dirty="0" smtClean="0"/>
              <a:t>reversibilità/irreversibilità (grado di magnitudine)</a:t>
            </a:r>
          </a:p>
          <a:p>
            <a:pPr>
              <a:buFontTx/>
              <a:buChar char="-"/>
            </a:pPr>
            <a:r>
              <a:rPr lang="it-IT" sz="2000" dirty="0" smtClean="0"/>
              <a:t>protezione speciale/rischio valoriale</a:t>
            </a:r>
          </a:p>
          <a:p>
            <a:pPr>
              <a:buFontTx/>
              <a:buChar char="-"/>
            </a:pPr>
            <a:r>
              <a:rPr lang="it-IT" sz="2000" dirty="0"/>
              <a:t>b</a:t>
            </a:r>
            <a:r>
              <a:rPr lang="it-IT" sz="2000" dirty="0" smtClean="0"/>
              <a:t>reve/lungo termine (effetti nel tempo)</a:t>
            </a:r>
          </a:p>
          <a:p>
            <a:pPr>
              <a:buFontTx/>
              <a:buChar char="-"/>
            </a:pPr>
            <a:r>
              <a:rPr lang="it-IT" sz="2000" dirty="0"/>
              <a:t>b</a:t>
            </a:r>
            <a:r>
              <a:rPr lang="it-IT" sz="2000" dirty="0" smtClean="0"/>
              <a:t>asso/alto</a:t>
            </a:r>
          </a:p>
          <a:p>
            <a:pPr>
              <a:buFontTx/>
              <a:buChar char="-"/>
            </a:pPr>
            <a:r>
              <a:rPr lang="it-IT" sz="2000" dirty="0" smtClean="0"/>
              <a:t>Intrinseco-sistemico/estrinseco</a:t>
            </a:r>
          </a:p>
          <a:p>
            <a:pPr>
              <a:buFontTx/>
              <a:buChar char="-"/>
            </a:pPr>
            <a:endParaRPr lang="it-IT" sz="2000" dirty="0" smtClean="0"/>
          </a:p>
          <a:p>
            <a:pPr>
              <a:buFontTx/>
              <a:buChar char="-"/>
            </a:pPr>
            <a:endParaRPr lang="it-IT" sz="2600" dirty="0" smtClean="0"/>
          </a:p>
          <a:p>
            <a:pPr>
              <a:buFontTx/>
              <a:buChar char="-"/>
            </a:pPr>
            <a:endParaRPr lang="it-IT" sz="2600" dirty="0" smtClean="0"/>
          </a:p>
          <a:p>
            <a:pPr>
              <a:buFontTx/>
              <a:buChar char="-"/>
            </a:pPr>
            <a:endParaRPr lang="it-IT" sz="2600" dirty="0" smtClean="0"/>
          </a:p>
          <a:p>
            <a:pPr>
              <a:buFontTx/>
              <a:buChar char="-"/>
            </a:pPr>
            <a:endParaRPr lang="it-IT" dirty="0" smtClean="0"/>
          </a:p>
          <a:p>
            <a:pPr>
              <a:buFontTx/>
              <a:buChar char="-"/>
            </a:pPr>
            <a:endParaRPr lang="it-IT" dirty="0"/>
          </a:p>
        </p:txBody>
      </p:sp>
    </p:spTree>
    <p:extLst>
      <p:ext uri="{BB962C8B-B14F-4D97-AF65-F5344CB8AC3E}">
        <p14:creationId xmlns:p14="http://schemas.microsoft.com/office/powerpoint/2010/main" val="148943473"/>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ERRORI DA EVITARE</a:t>
            </a:r>
            <a:endParaRPr lang="it-IT" dirty="0"/>
          </a:p>
        </p:txBody>
      </p:sp>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a:xfrm>
            <a:off x="457200" y="1196766"/>
            <a:ext cx="8229600" cy="4525963"/>
          </a:xfrm>
        </p:spPr>
        <p:txBody>
          <a:bodyPr>
            <a:normAutofit lnSpcReduction="10000"/>
          </a:bodyPr>
          <a:lstStyle/>
          <a:p>
            <a:pPr marL="0" indent="0">
              <a:buNone/>
            </a:pPr>
            <a:r>
              <a:rPr lang="it-IT" dirty="0" smtClean="0"/>
              <a:t>1. Plausibilità come elemento di veridicità (genera contraffazione; meglio avvalersi di verità)</a:t>
            </a:r>
          </a:p>
          <a:p>
            <a:pPr marL="0" indent="0">
              <a:buNone/>
            </a:pPr>
            <a:r>
              <a:rPr lang="it-IT" dirty="0" smtClean="0"/>
              <a:t>2. dare evidenza al dover essere (la inferenza è illegittima; rigetto della strategia)</a:t>
            </a:r>
          </a:p>
          <a:p>
            <a:pPr marL="0" indent="0">
              <a:buNone/>
            </a:pPr>
            <a:r>
              <a:rPr lang="it-IT" dirty="0" smtClean="0"/>
              <a:t>3. </a:t>
            </a:r>
            <a:r>
              <a:rPr lang="it-IT" dirty="0"/>
              <a:t>f</a:t>
            </a:r>
            <a:r>
              <a:rPr lang="it-IT" dirty="0" smtClean="0"/>
              <a:t>are appello al passato e alla tradizione (trattandosi di temi di ordine sociale e contemporanei, si va a celebrare il passato senza aderire al presente)</a:t>
            </a:r>
            <a:endParaRPr lang="it-IT" dirty="0"/>
          </a:p>
        </p:txBody>
      </p:sp>
    </p:spTree>
    <p:extLst>
      <p:ext uri="{BB962C8B-B14F-4D97-AF65-F5344CB8AC3E}">
        <p14:creationId xmlns:p14="http://schemas.microsoft.com/office/powerpoint/2010/main" val="724141806"/>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IDOLA di </a:t>
            </a:r>
            <a:r>
              <a:rPr lang="it-IT" dirty="0" err="1" smtClean="0"/>
              <a:t>F</a:t>
            </a:r>
            <a:r>
              <a:rPr lang="it-IT" dirty="0" smtClean="0"/>
              <a:t>. Bacon</a:t>
            </a:r>
            <a:endParaRPr lang="it-IT" dirty="0"/>
          </a:p>
        </p:txBody>
      </p:sp>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p:txBody>
          <a:bodyPr/>
          <a:lstStyle/>
          <a:p>
            <a:pPr marL="0" indent="0">
              <a:buNone/>
            </a:pPr>
            <a:r>
              <a:rPr lang="it-IT" b="1" dirty="0" smtClean="0"/>
              <a:t>Come riconoscere le “distorsioni”?</a:t>
            </a:r>
          </a:p>
          <a:p>
            <a:pPr marL="514350" indent="-514350">
              <a:buAutoNum type="arabicPeriod"/>
            </a:pPr>
            <a:r>
              <a:rPr lang="it-IT" dirty="0" smtClean="0"/>
              <a:t>Utilizzo di parole emotive</a:t>
            </a:r>
          </a:p>
          <a:p>
            <a:pPr marL="514350" indent="-514350">
              <a:buAutoNum type="arabicPeriod"/>
            </a:pPr>
            <a:r>
              <a:rPr lang="it-IT" dirty="0" smtClean="0"/>
              <a:t>Esagerazioni o sottostima</a:t>
            </a:r>
          </a:p>
          <a:p>
            <a:pPr marL="514350" indent="-514350">
              <a:buAutoNum type="arabicPeriod"/>
            </a:pPr>
            <a:r>
              <a:rPr lang="it-IT" dirty="0" smtClean="0"/>
              <a:t>Opinioni mascherate da verità</a:t>
            </a:r>
          </a:p>
          <a:p>
            <a:pPr marL="514350" indent="-514350">
              <a:buAutoNum type="arabicPeriod"/>
            </a:pPr>
            <a:r>
              <a:rPr lang="it-IT" dirty="0" smtClean="0"/>
              <a:t>Eccessiva generalizzazione</a:t>
            </a:r>
          </a:p>
          <a:p>
            <a:pPr marL="514350" indent="-514350">
              <a:buAutoNum type="arabicPeriod"/>
            </a:pPr>
            <a:r>
              <a:rPr lang="it-IT" dirty="0" smtClean="0"/>
              <a:t>Mancanza di dettagli</a:t>
            </a:r>
          </a:p>
          <a:p>
            <a:pPr marL="514350" indent="-514350">
              <a:buAutoNum type="arabicPeriod"/>
            </a:pPr>
            <a:endParaRPr lang="it-IT" dirty="0"/>
          </a:p>
        </p:txBody>
      </p:sp>
    </p:spTree>
    <p:extLst>
      <p:ext uri="{BB962C8B-B14F-4D97-AF65-F5344CB8AC3E}">
        <p14:creationId xmlns:p14="http://schemas.microsoft.com/office/powerpoint/2010/main" val="3910048150"/>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CONFUTAZIONE</a:t>
            </a:r>
            <a:endParaRPr lang="it-IT" dirty="0"/>
          </a:p>
        </p:txBody>
      </p:sp>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a:xfrm>
            <a:off x="457200" y="1316302"/>
            <a:ext cx="8229600" cy="4525963"/>
          </a:xfrm>
        </p:spPr>
        <p:txBody>
          <a:bodyPr/>
          <a:lstStyle/>
          <a:p>
            <a:pPr>
              <a:buFontTx/>
              <a:buChar char="-"/>
            </a:pPr>
            <a:r>
              <a:rPr lang="it-IT" sz="2400" dirty="0" smtClean="0"/>
              <a:t>E’ lo sforzo/capacità di dimostrare l’errore o l’inadeguatezza del castello argomentativo della squadra avversaria giustificando in modo persuasivo.</a:t>
            </a:r>
          </a:p>
          <a:p>
            <a:pPr>
              <a:buFontTx/>
              <a:buChar char="-"/>
            </a:pPr>
            <a:r>
              <a:rPr lang="it-IT" sz="2400" dirty="0"/>
              <a:t>è</a:t>
            </a:r>
            <a:r>
              <a:rPr lang="it-IT" sz="2400" dirty="0" smtClean="0"/>
              <a:t> elemento essenziale in entrambe le squadre per vincere il dibattito.</a:t>
            </a:r>
          </a:p>
          <a:p>
            <a:pPr>
              <a:buFontTx/>
              <a:buChar char="-"/>
            </a:pPr>
            <a:r>
              <a:rPr lang="it-IT" sz="2400" dirty="0"/>
              <a:t>v</a:t>
            </a:r>
            <a:r>
              <a:rPr lang="it-IT" sz="2400" dirty="0" smtClean="0"/>
              <a:t>a ad evidenziare la relativa capacità/consistenza argomentativa dell’avversario.</a:t>
            </a:r>
          </a:p>
          <a:p>
            <a:pPr>
              <a:buFontTx/>
              <a:buChar char="-"/>
            </a:pPr>
            <a:r>
              <a:rPr lang="it-IT" sz="2400" dirty="0" smtClean="0"/>
              <a:t>Dimostra che gli elementi dell’argomentazione avversaria non sono importanti (eliminando/indebolendo gli scenari dell’impatto)</a:t>
            </a:r>
          </a:p>
          <a:p>
            <a:pPr>
              <a:buFontTx/>
              <a:buChar char="-"/>
            </a:pPr>
            <a:endParaRPr lang="it-IT" dirty="0"/>
          </a:p>
        </p:txBody>
      </p:sp>
    </p:spTree>
    <p:extLst>
      <p:ext uri="{BB962C8B-B14F-4D97-AF65-F5344CB8AC3E}">
        <p14:creationId xmlns:p14="http://schemas.microsoft.com/office/powerpoint/2010/main" val="1883467444"/>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CONFUTARE</a:t>
            </a:r>
            <a:endParaRPr lang="it-IT" dirty="0"/>
          </a:p>
        </p:txBody>
      </p:sp>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a:xfrm>
            <a:off x="457200" y="1189295"/>
            <a:ext cx="8229600" cy="4525963"/>
          </a:xfrm>
        </p:spPr>
        <p:txBody>
          <a:bodyPr>
            <a:normAutofit fontScale="92500" lnSpcReduction="10000"/>
          </a:bodyPr>
          <a:lstStyle/>
          <a:p>
            <a:pPr>
              <a:buFontTx/>
              <a:buChar char="-"/>
            </a:pPr>
            <a:r>
              <a:rPr lang="it-IT" dirty="0" smtClean="0"/>
              <a:t>Non è vero</a:t>
            </a:r>
            <a:r>
              <a:rPr lang="mr-IN" dirty="0" smtClean="0"/>
              <a:t>…</a:t>
            </a:r>
            <a:endParaRPr lang="it-IT" dirty="0" smtClean="0"/>
          </a:p>
          <a:p>
            <a:pPr>
              <a:buFontTx/>
              <a:buChar char="-"/>
            </a:pPr>
            <a:r>
              <a:rPr lang="it-IT" dirty="0" smtClean="0"/>
              <a:t>Non è importante</a:t>
            </a:r>
            <a:r>
              <a:rPr lang="mr-IN" dirty="0" smtClean="0"/>
              <a:t>…</a:t>
            </a:r>
            <a:endParaRPr lang="it-IT" dirty="0" smtClean="0"/>
          </a:p>
          <a:p>
            <a:pPr>
              <a:buFontTx/>
              <a:buChar char="-"/>
            </a:pPr>
            <a:r>
              <a:rPr lang="it-IT" dirty="0" smtClean="0"/>
              <a:t>La proposta reca maggiori danni che benefici</a:t>
            </a:r>
            <a:r>
              <a:rPr lang="mr-IN" dirty="0" smtClean="0"/>
              <a:t>…</a:t>
            </a:r>
            <a:endParaRPr lang="it-IT" dirty="0" smtClean="0"/>
          </a:p>
          <a:p>
            <a:pPr>
              <a:buFontTx/>
              <a:buChar char="-"/>
            </a:pPr>
            <a:r>
              <a:rPr lang="it-IT" dirty="0" smtClean="0"/>
              <a:t>Il nostro mondo è migliore del vostro</a:t>
            </a:r>
            <a:r>
              <a:rPr lang="mr-IN" dirty="0" smtClean="0"/>
              <a:t>…</a:t>
            </a:r>
            <a:endParaRPr lang="it-IT" dirty="0" smtClean="0"/>
          </a:p>
          <a:p>
            <a:pPr marL="0" indent="0">
              <a:buNone/>
            </a:pPr>
            <a:r>
              <a:rPr lang="it-IT" dirty="0" smtClean="0"/>
              <a:t>Bisogna centrare l’attacco su una argomentazione posta dall’avversario, prendendo ad enumerare (in primo luogo</a:t>
            </a:r>
            <a:r>
              <a:rPr lang="mr-IN" dirty="0" smtClean="0"/>
              <a:t>…</a:t>
            </a:r>
            <a:r>
              <a:rPr lang="it-IT" dirty="0" smtClean="0"/>
              <a:t>, in secondo</a:t>
            </a:r>
            <a:r>
              <a:rPr lang="mr-IN" dirty="0" smtClean="0"/>
              <a:t>…</a:t>
            </a:r>
            <a:r>
              <a:rPr lang="it-IT" dirty="0" smtClean="0"/>
              <a:t> etc.)</a:t>
            </a:r>
          </a:p>
          <a:p>
            <a:pPr marL="0" indent="0">
              <a:buNone/>
            </a:pPr>
            <a:r>
              <a:rPr lang="it-IT" dirty="0" smtClean="0"/>
              <a:t>- Prendere nota dei contenuti espressi dall’avversario è fondamentale.</a:t>
            </a:r>
            <a:endParaRPr lang="it-IT" dirty="0"/>
          </a:p>
          <a:p>
            <a:pPr marL="0" indent="0">
              <a:buNone/>
            </a:pPr>
            <a:endParaRPr lang="it-IT" dirty="0"/>
          </a:p>
        </p:txBody>
      </p:sp>
    </p:spTree>
    <p:extLst>
      <p:ext uri="{BB962C8B-B14F-4D97-AF65-F5344CB8AC3E}">
        <p14:creationId xmlns:p14="http://schemas.microsoft.com/office/powerpoint/2010/main" val="1442336990"/>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COSA CONFUTARE </a:t>
            </a:r>
            <a:br>
              <a:rPr lang="it-IT" dirty="0" smtClean="0"/>
            </a:br>
            <a:r>
              <a:rPr lang="it-IT" dirty="0" smtClean="0"/>
              <a:t>(“Non è vero che</a:t>
            </a:r>
            <a:r>
              <a:rPr lang="mr-IN" dirty="0" smtClean="0"/>
              <a:t>…</a:t>
            </a:r>
            <a:r>
              <a:rPr lang="it-IT" dirty="0" smtClean="0"/>
              <a:t>”)</a:t>
            </a:r>
            <a:endParaRPr lang="it-IT" dirty="0"/>
          </a:p>
        </p:txBody>
      </p:sp>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p:txBody>
          <a:bodyPr>
            <a:normAutofit lnSpcReduction="10000"/>
          </a:bodyPr>
          <a:lstStyle/>
          <a:p>
            <a:pPr marL="514350" indent="-514350">
              <a:buAutoNum type="arabicPeriod"/>
            </a:pPr>
            <a:r>
              <a:rPr lang="it-IT" sz="2400" dirty="0" smtClean="0"/>
              <a:t>La definizione</a:t>
            </a:r>
          </a:p>
          <a:p>
            <a:pPr marL="514350" indent="-514350">
              <a:buAutoNum type="arabicPeriod"/>
            </a:pPr>
            <a:r>
              <a:rPr lang="it-IT" sz="2400" dirty="0" smtClean="0"/>
              <a:t>La logica del ragionamento</a:t>
            </a:r>
          </a:p>
          <a:p>
            <a:pPr marL="514350" indent="-514350">
              <a:buAutoNum type="arabicPeriod"/>
            </a:pPr>
            <a:r>
              <a:rPr lang="it-IT" sz="2400" dirty="0" smtClean="0"/>
              <a:t>Eventuali ambiguità negli elementi dell’argomentazione</a:t>
            </a:r>
          </a:p>
          <a:p>
            <a:pPr marL="514350" indent="-514350">
              <a:buAutoNum type="arabicPeriod"/>
            </a:pPr>
            <a:r>
              <a:rPr lang="it-IT" sz="2400" dirty="0" smtClean="0"/>
              <a:t>Assunzioni di autorità</a:t>
            </a:r>
          </a:p>
          <a:p>
            <a:pPr marL="514350" indent="-514350">
              <a:buAutoNum type="arabicPeriod"/>
            </a:pPr>
            <a:r>
              <a:rPr lang="it-IT" sz="2400" dirty="0" smtClean="0"/>
              <a:t>Eventuali contraddizioni nelle definizioni</a:t>
            </a:r>
          </a:p>
          <a:p>
            <a:pPr marL="514350" indent="-514350">
              <a:buAutoNum type="arabicPeriod"/>
            </a:pPr>
            <a:r>
              <a:rPr lang="it-IT" sz="2400" dirty="0" smtClean="0"/>
              <a:t>Uso di assunti infondati</a:t>
            </a:r>
          </a:p>
          <a:p>
            <a:pPr marL="514350" indent="-514350">
              <a:buAutoNum type="arabicPeriod"/>
            </a:pPr>
            <a:r>
              <a:rPr lang="it-IT" sz="2400" dirty="0" smtClean="0"/>
              <a:t>Uso di generalizzazioni</a:t>
            </a:r>
          </a:p>
          <a:p>
            <a:pPr marL="514350" indent="-514350">
              <a:buAutoNum type="arabicPeriod"/>
            </a:pPr>
            <a:r>
              <a:rPr lang="it-IT" sz="2400" dirty="0" smtClean="0"/>
              <a:t>Correttezza delle inferenze</a:t>
            </a:r>
          </a:p>
          <a:p>
            <a:pPr marL="514350" indent="-514350">
              <a:buAutoNum type="arabicPeriod"/>
            </a:pPr>
            <a:r>
              <a:rPr lang="it-IT" sz="2400" dirty="0" smtClean="0"/>
              <a:t>Verificare eventuali distorsioni o </a:t>
            </a:r>
            <a:r>
              <a:rPr lang="it-IT" sz="2400" b="1" dirty="0" smtClean="0"/>
              <a:t>pregiudizi</a:t>
            </a:r>
            <a:r>
              <a:rPr lang="it-IT" sz="2400" dirty="0" smtClean="0"/>
              <a:t> </a:t>
            </a:r>
            <a:r>
              <a:rPr lang="it-IT" sz="2400" b="1" dirty="0" smtClean="0"/>
              <a:t>(</a:t>
            </a:r>
            <a:r>
              <a:rPr lang="it-IT" sz="2400" b="1" dirty="0" err="1" smtClean="0"/>
              <a:t>bias</a:t>
            </a:r>
            <a:r>
              <a:rPr lang="it-IT" sz="2400" dirty="0" smtClean="0"/>
              <a:t>)</a:t>
            </a:r>
          </a:p>
          <a:p>
            <a:pPr marL="514350" indent="-514350">
              <a:buAutoNum type="arabicPeriod"/>
            </a:pPr>
            <a:r>
              <a:rPr lang="it-IT" sz="2400" dirty="0" smtClean="0"/>
              <a:t>Cercare eventuali </a:t>
            </a:r>
            <a:r>
              <a:rPr lang="it-IT" sz="2400" b="1" dirty="0" smtClean="0"/>
              <a:t>fallacie (errori a forte impatto persuasivo)</a:t>
            </a:r>
            <a:endParaRPr lang="it-IT" sz="2400" b="1" dirty="0"/>
          </a:p>
        </p:txBody>
      </p:sp>
    </p:spTree>
    <p:extLst>
      <p:ext uri="{BB962C8B-B14F-4D97-AF65-F5344CB8AC3E}">
        <p14:creationId xmlns:p14="http://schemas.microsoft.com/office/powerpoint/2010/main" val="3544124434"/>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a:xfrm>
            <a:off x="457200" y="606557"/>
            <a:ext cx="8229600" cy="4525963"/>
          </a:xfrm>
        </p:spPr>
        <p:txBody>
          <a:bodyPr/>
          <a:lstStyle/>
          <a:p>
            <a:pPr marL="0" indent="0">
              <a:buNone/>
            </a:pPr>
            <a:r>
              <a:rPr lang="it-IT" b="1" dirty="0" smtClean="0"/>
              <a:t>SU BASI EMPIRICHE</a:t>
            </a:r>
            <a:r>
              <a:rPr lang="it-IT" dirty="0" smtClean="0"/>
              <a:t>:</a:t>
            </a:r>
          </a:p>
          <a:p>
            <a:pPr marL="514350" indent="-514350">
              <a:buAutoNum type="arabicPeriod"/>
            </a:pPr>
            <a:r>
              <a:rPr lang="it-IT" dirty="0" smtClean="0"/>
              <a:t>Indagare dati ed evidenze usate a supporto delle informazioni</a:t>
            </a:r>
          </a:p>
          <a:p>
            <a:pPr marL="514350" indent="-514350">
              <a:buAutoNum type="arabicPeriod"/>
            </a:pPr>
            <a:r>
              <a:rPr lang="it-IT" dirty="0" smtClean="0"/>
              <a:t>Dimostrare la loro insufficienza</a:t>
            </a:r>
          </a:p>
          <a:p>
            <a:pPr marL="514350" indent="-514350">
              <a:buAutoNum type="arabicPeriod"/>
            </a:pPr>
            <a:r>
              <a:rPr lang="it-IT" dirty="0" smtClean="0"/>
              <a:t>Rilevare che alcuni dati contrari alla tesi sono stati ignorati</a:t>
            </a:r>
          </a:p>
          <a:p>
            <a:pPr marL="514350" indent="-514350">
              <a:buAutoNum type="arabicPeriod"/>
            </a:pPr>
            <a:r>
              <a:rPr lang="it-IT" dirty="0" smtClean="0"/>
              <a:t>Mostrare che i dati sono stati erroneamente interpretati o rappresentati</a:t>
            </a:r>
          </a:p>
          <a:p>
            <a:pPr marL="0" indent="0">
              <a:buNone/>
            </a:pPr>
            <a:endParaRPr lang="it-IT" dirty="0"/>
          </a:p>
        </p:txBody>
      </p:sp>
    </p:spTree>
    <p:extLst>
      <p:ext uri="{BB962C8B-B14F-4D97-AF65-F5344CB8AC3E}">
        <p14:creationId xmlns:p14="http://schemas.microsoft.com/office/powerpoint/2010/main" val="617754428"/>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a:xfrm>
            <a:off x="457200" y="838158"/>
            <a:ext cx="8229600" cy="4525963"/>
          </a:xfrm>
        </p:spPr>
        <p:txBody>
          <a:bodyPr>
            <a:normAutofit fontScale="92500"/>
          </a:bodyPr>
          <a:lstStyle/>
          <a:p>
            <a:pPr marL="0" indent="0">
              <a:buNone/>
            </a:pPr>
            <a:r>
              <a:rPr lang="it-IT" sz="2400" dirty="0" smtClean="0"/>
              <a:t>ANCORA:</a:t>
            </a:r>
          </a:p>
          <a:p>
            <a:pPr marL="514350" indent="-514350">
              <a:buAutoNum type="arabicPeriod"/>
            </a:pPr>
            <a:r>
              <a:rPr lang="it-IT" sz="2400" dirty="0" smtClean="0"/>
              <a:t>Verificare il rapporto tra affermazione e argomentazione</a:t>
            </a:r>
          </a:p>
          <a:p>
            <a:pPr marL="514350" indent="-514350">
              <a:buAutoNum type="arabicPeriod"/>
            </a:pPr>
            <a:r>
              <a:rPr lang="it-IT" sz="2400" dirty="0" smtClean="0"/>
              <a:t>Confutare la legittimazione che il supporto offre alla tesi</a:t>
            </a:r>
          </a:p>
          <a:p>
            <a:pPr marL="514350" indent="-514350">
              <a:buAutoNum type="arabicPeriod"/>
            </a:pPr>
            <a:r>
              <a:rPr lang="it-IT" sz="2400" dirty="0" smtClean="0"/>
              <a:t>Cercare qualificatori che possano essere sfidati</a:t>
            </a:r>
          </a:p>
          <a:p>
            <a:pPr marL="514350" indent="-514350">
              <a:buAutoNum type="arabicPeriod"/>
            </a:pPr>
            <a:r>
              <a:rPr lang="mr-IN" sz="2400" dirty="0" smtClean="0"/>
              <a:t>……</a:t>
            </a:r>
            <a:endParaRPr lang="it-IT" sz="2400" dirty="0" smtClean="0"/>
          </a:p>
          <a:p>
            <a:pPr marL="0" indent="0">
              <a:buNone/>
            </a:pPr>
            <a:r>
              <a:rPr lang="it-IT" sz="2400" b="1" dirty="0" smtClean="0"/>
              <a:t>NB. </a:t>
            </a:r>
          </a:p>
          <a:p>
            <a:pPr>
              <a:buFontTx/>
              <a:buChar char="-"/>
            </a:pPr>
            <a:r>
              <a:rPr lang="it-IT" sz="2400" b="1" dirty="0" smtClean="0"/>
              <a:t>È opportuno muovere la confutazione sugli aspetti legati alla logica invece che sulle EVIDENCES (tabelle, grafici, dati etc.).</a:t>
            </a:r>
          </a:p>
          <a:p>
            <a:pPr>
              <a:buFontTx/>
              <a:buChar char="-"/>
            </a:pPr>
            <a:r>
              <a:rPr lang="it-IT" sz="2400" b="1" dirty="0" smtClean="0"/>
              <a:t>È bene prevedere i possibili attacchi e prevenirli: è un metodo per espandere l’argomento costruttivo.</a:t>
            </a:r>
          </a:p>
          <a:p>
            <a:pPr>
              <a:buFontTx/>
              <a:buChar char="-"/>
            </a:pPr>
            <a:r>
              <a:rPr lang="it-IT" sz="2400" b="1" dirty="0" smtClean="0"/>
              <a:t>L’ascolto dell’avversario è comunque l’elemento più importante.</a:t>
            </a:r>
          </a:p>
          <a:p>
            <a:pPr>
              <a:buFontTx/>
              <a:buChar char="-"/>
            </a:pPr>
            <a:endParaRPr lang="it-IT" sz="2400" b="1" dirty="0" smtClean="0"/>
          </a:p>
          <a:p>
            <a:pPr>
              <a:buFontTx/>
              <a:buChar char="-"/>
            </a:pPr>
            <a:endParaRPr lang="it-IT" sz="2400" b="1" dirty="0"/>
          </a:p>
        </p:txBody>
      </p:sp>
    </p:spTree>
    <p:extLst>
      <p:ext uri="{BB962C8B-B14F-4D97-AF65-F5344CB8AC3E}">
        <p14:creationId xmlns:p14="http://schemas.microsoft.com/office/powerpoint/2010/main" val="4206189235"/>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47631"/>
            <a:ext cx="8229600" cy="1143000"/>
          </a:xfrm>
        </p:spPr>
        <p:txBody>
          <a:bodyPr/>
          <a:lstStyle/>
          <a:p>
            <a:r>
              <a:rPr lang="it-IT" dirty="0" smtClean="0"/>
              <a:t>CONFUTARE IN 4 PASSAGGI</a:t>
            </a:r>
            <a:endParaRPr lang="it-IT" dirty="0"/>
          </a:p>
        </p:txBody>
      </p:sp>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a:xfrm>
            <a:off x="457200" y="1234121"/>
            <a:ext cx="8229600" cy="4525963"/>
          </a:xfrm>
        </p:spPr>
        <p:txBody>
          <a:bodyPr>
            <a:normAutofit lnSpcReduction="10000"/>
          </a:bodyPr>
          <a:lstStyle/>
          <a:p>
            <a:pPr marL="514350" indent="-514350">
              <a:buAutoNum type="arabicPeriod"/>
            </a:pPr>
            <a:r>
              <a:rPr lang="it-IT" sz="2000" dirty="0" smtClean="0"/>
              <a:t>Qual è il cuore dell’argomento?</a:t>
            </a:r>
          </a:p>
          <a:p>
            <a:pPr marL="514350" indent="-514350">
              <a:buAutoNum type="arabicPeriod"/>
            </a:pPr>
            <a:r>
              <a:rPr lang="it-IT" sz="2000" dirty="0" smtClean="0"/>
              <a:t>È vero che?</a:t>
            </a:r>
          </a:p>
          <a:p>
            <a:pPr marL="514350" indent="-514350">
              <a:buAutoNum type="arabicPeriod"/>
            </a:pPr>
            <a:r>
              <a:rPr lang="it-IT" sz="2000" dirty="0" smtClean="0"/>
              <a:t>È importante che</a:t>
            </a:r>
            <a:r>
              <a:rPr lang="mr-IN" sz="2000" dirty="0" smtClean="0"/>
              <a:t>…</a:t>
            </a:r>
            <a:endParaRPr lang="it-IT" sz="2000" dirty="0" smtClean="0"/>
          </a:p>
          <a:p>
            <a:pPr marL="514350" indent="-514350">
              <a:buAutoNum type="arabicPeriod"/>
            </a:pPr>
            <a:r>
              <a:rPr lang="it-IT" sz="2000" dirty="0" smtClean="0"/>
              <a:t>Loro dicono che</a:t>
            </a:r>
            <a:r>
              <a:rPr lang="mr-IN" sz="2000" dirty="0" smtClean="0"/>
              <a:t>…</a:t>
            </a:r>
            <a:endParaRPr lang="it-IT" sz="2000" dirty="0" smtClean="0"/>
          </a:p>
          <a:p>
            <a:pPr marL="514350" indent="-514350">
              <a:buAutoNum type="arabicPeriod"/>
            </a:pPr>
            <a:r>
              <a:rPr lang="it-IT" sz="2000" dirty="0" smtClean="0"/>
              <a:t>Non sono d’accordo</a:t>
            </a:r>
            <a:r>
              <a:rPr lang="mr-IN" sz="2000" dirty="0" smtClean="0"/>
              <a:t>…</a:t>
            </a:r>
            <a:endParaRPr lang="it-IT" sz="2000" dirty="0" smtClean="0"/>
          </a:p>
          <a:p>
            <a:pPr marL="514350" indent="-514350">
              <a:buAutoNum type="arabicPeriod"/>
            </a:pPr>
            <a:r>
              <a:rPr lang="it-IT" sz="2000" dirty="0" smtClean="0"/>
              <a:t>Sono in disaccordo perché</a:t>
            </a:r>
            <a:r>
              <a:rPr lang="mr-IN" sz="2000" dirty="0" smtClean="0"/>
              <a:t>…</a:t>
            </a:r>
            <a:endParaRPr lang="it-IT" sz="2000" dirty="0" smtClean="0"/>
          </a:p>
          <a:p>
            <a:pPr marL="514350" indent="-514350">
              <a:buAutoNum type="arabicPeriod"/>
            </a:pPr>
            <a:r>
              <a:rPr lang="it-IT" sz="2000" dirty="0" smtClean="0"/>
              <a:t>Dunque</a:t>
            </a:r>
            <a:r>
              <a:rPr lang="mr-IN" sz="2000" dirty="0" smtClean="0"/>
              <a:t>…</a:t>
            </a:r>
            <a:endParaRPr lang="it-IT" sz="2000" dirty="0" smtClean="0"/>
          </a:p>
          <a:p>
            <a:pPr marL="0" indent="0">
              <a:buNone/>
            </a:pPr>
            <a:endParaRPr lang="it-IT" sz="2000" dirty="0" smtClean="0"/>
          </a:p>
          <a:p>
            <a:pPr marL="0" indent="0">
              <a:buNone/>
            </a:pPr>
            <a:r>
              <a:rPr lang="it-IT" sz="1800" dirty="0" smtClean="0"/>
              <a:t>Introdurre PERCHE’ consente di:</a:t>
            </a:r>
          </a:p>
          <a:p>
            <a:pPr>
              <a:buFontTx/>
              <a:buChar char="-"/>
            </a:pPr>
            <a:r>
              <a:rPr lang="it-IT" sz="1800" dirty="0" smtClean="0"/>
              <a:t>Argomentare meglio</a:t>
            </a:r>
          </a:p>
          <a:p>
            <a:pPr>
              <a:buFontTx/>
              <a:buChar char="-"/>
            </a:pPr>
            <a:r>
              <a:rPr lang="it-IT" sz="1800" dirty="0" smtClean="0"/>
              <a:t>Fornire migliori evidenze</a:t>
            </a:r>
          </a:p>
          <a:p>
            <a:pPr>
              <a:buFontTx/>
              <a:buChar char="-"/>
            </a:pPr>
            <a:r>
              <a:rPr lang="it-IT" sz="1800" dirty="0" smtClean="0"/>
              <a:t>Fornire un supporto storico o empirico più forte</a:t>
            </a:r>
          </a:p>
          <a:p>
            <a:pPr>
              <a:buFontTx/>
              <a:buChar char="-"/>
            </a:pPr>
            <a:r>
              <a:rPr lang="it-IT" sz="1800" dirty="0" smtClean="0"/>
              <a:t>Conferisce maggiore importanza a quanto si esprime</a:t>
            </a:r>
          </a:p>
          <a:p>
            <a:pPr>
              <a:buFontTx/>
              <a:buChar char="-"/>
            </a:pPr>
            <a:endParaRPr lang="it-IT" sz="2000" dirty="0"/>
          </a:p>
          <a:p>
            <a:pPr marL="514350" indent="-514350">
              <a:buAutoNum type="arabicPeriod"/>
            </a:pPr>
            <a:endParaRPr lang="it-IT" sz="2000" dirty="0" smtClean="0"/>
          </a:p>
          <a:p>
            <a:pPr marL="514350" indent="-514350">
              <a:buAutoNum type="arabicPeriod"/>
            </a:pPr>
            <a:endParaRPr lang="it-IT" dirty="0"/>
          </a:p>
        </p:txBody>
      </p:sp>
    </p:spTree>
    <p:extLst>
      <p:ext uri="{BB962C8B-B14F-4D97-AF65-F5344CB8AC3E}">
        <p14:creationId xmlns:p14="http://schemas.microsoft.com/office/powerpoint/2010/main" val="2574144921"/>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95334"/>
            <a:ext cx="8229600" cy="1143000"/>
          </a:xfrm>
        </p:spPr>
        <p:txBody>
          <a:bodyPr/>
          <a:lstStyle/>
          <a:p>
            <a:r>
              <a:rPr lang="it-IT" dirty="0" err="1" smtClean="0"/>
              <a:t>POIs</a:t>
            </a:r>
            <a:r>
              <a:rPr lang="it-IT" dirty="0" smtClean="0"/>
              <a:t> (Point of Information)</a:t>
            </a:r>
            <a:endParaRPr lang="it-IT" dirty="0"/>
          </a:p>
        </p:txBody>
      </p:sp>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a:xfrm>
            <a:off x="457200" y="1107114"/>
            <a:ext cx="8229600" cy="4525963"/>
          </a:xfrm>
        </p:spPr>
        <p:txBody>
          <a:bodyPr>
            <a:normAutofit fontScale="92500" lnSpcReduction="10000"/>
          </a:bodyPr>
          <a:lstStyle/>
          <a:p>
            <a:pPr>
              <a:buFontTx/>
              <a:buChar char="-"/>
            </a:pPr>
            <a:r>
              <a:rPr lang="it-IT" sz="2000" dirty="0" smtClean="0"/>
              <a:t>Fanno parte della strategia di squadra (ogni speaker dovrebbe accettare ½ pois e formularne altrettanti);</a:t>
            </a:r>
          </a:p>
          <a:p>
            <a:pPr>
              <a:buFontTx/>
              <a:buChar char="-"/>
            </a:pPr>
            <a:r>
              <a:rPr lang="it-IT" sz="2000" dirty="0" smtClean="0"/>
              <a:t>15’ </a:t>
            </a:r>
            <a:r>
              <a:rPr lang="it-IT" sz="2000" dirty="0" err="1" smtClean="0"/>
              <a:t>max</a:t>
            </a:r>
            <a:r>
              <a:rPr lang="it-IT" sz="2000" dirty="0" smtClean="0"/>
              <a:t> per porre una domanda (breve e concisa)</a:t>
            </a:r>
          </a:p>
          <a:p>
            <a:pPr>
              <a:buFontTx/>
              <a:buChar char="-"/>
            </a:pPr>
            <a:endParaRPr lang="it-IT" sz="2000" dirty="0" smtClean="0"/>
          </a:p>
          <a:p>
            <a:pPr marL="0" indent="0">
              <a:buNone/>
            </a:pPr>
            <a:r>
              <a:rPr lang="it-IT" sz="2000" b="1" dirty="0" smtClean="0"/>
              <a:t>TIPOLOGIE:</a:t>
            </a:r>
            <a:r>
              <a:rPr lang="it-IT" sz="2000" dirty="0" smtClean="0"/>
              <a:t/>
            </a:r>
            <a:br>
              <a:rPr lang="it-IT" sz="2000" dirty="0" smtClean="0"/>
            </a:br>
            <a:r>
              <a:rPr lang="it-IT" sz="2000" dirty="0" smtClean="0"/>
              <a:t>-    Richieste di chiarificazione</a:t>
            </a:r>
          </a:p>
          <a:p>
            <a:pPr>
              <a:buFontTx/>
              <a:buChar char="-"/>
            </a:pPr>
            <a:r>
              <a:rPr lang="it-IT" sz="2000" dirty="0" smtClean="0"/>
              <a:t>Richieste di qualificazione</a:t>
            </a:r>
          </a:p>
          <a:p>
            <a:pPr>
              <a:buFontTx/>
              <a:buChar char="-"/>
            </a:pPr>
            <a:r>
              <a:rPr lang="it-IT" sz="2000" dirty="0" smtClean="0"/>
              <a:t>Domande di </a:t>
            </a:r>
            <a:r>
              <a:rPr lang="it-IT" sz="2000" dirty="0" err="1" smtClean="0"/>
              <a:t>follow</a:t>
            </a:r>
            <a:r>
              <a:rPr lang="it-IT" sz="2000" dirty="0" smtClean="0"/>
              <a:t> up</a:t>
            </a:r>
          </a:p>
          <a:p>
            <a:pPr marL="0" indent="0">
              <a:buNone/>
            </a:pPr>
            <a:r>
              <a:rPr lang="it-IT" sz="2000" b="1" dirty="0" smtClean="0"/>
              <a:t>RISPOSTE</a:t>
            </a:r>
          </a:p>
          <a:p>
            <a:pPr>
              <a:buFontTx/>
              <a:buChar char="-"/>
            </a:pPr>
            <a:r>
              <a:rPr lang="it-IT" sz="2000" dirty="0" smtClean="0"/>
              <a:t>Porre attenzione alla questione posta</a:t>
            </a:r>
          </a:p>
          <a:p>
            <a:pPr>
              <a:buFontTx/>
              <a:buChar char="-"/>
            </a:pPr>
            <a:r>
              <a:rPr lang="it-IT" sz="2000" dirty="0" smtClean="0"/>
              <a:t>Chiedere chiarimento a chi ha posto il </a:t>
            </a:r>
            <a:r>
              <a:rPr lang="it-IT" sz="2000" dirty="0" err="1" smtClean="0"/>
              <a:t>POIs</a:t>
            </a:r>
            <a:endParaRPr lang="it-IT" sz="2000" dirty="0" smtClean="0"/>
          </a:p>
          <a:p>
            <a:pPr>
              <a:buFontTx/>
              <a:buChar char="-"/>
            </a:pPr>
            <a:r>
              <a:rPr lang="it-IT" sz="2000" dirty="0" smtClean="0"/>
              <a:t>Richiedono e dimostrano ascolto attento</a:t>
            </a:r>
          </a:p>
          <a:p>
            <a:pPr>
              <a:buFontTx/>
              <a:buChar char="-"/>
            </a:pPr>
            <a:r>
              <a:rPr lang="it-IT" sz="2000" dirty="0" smtClean="0"/>
              <a:t>Occupano il tempo dello speaker</a:t>
            </a:r>
          </a:p>
          <a:p>
            <a:pPr>
              <a:buFontTx/>
              <a:buChar char="-"/>
            </a:pPr>
            <a:r>
              <a:rPr lang="it-IT" sz="2000" dirty="0" smtClean="0"/>
              <a:t>Offrono ai compagni tempo per preparare le proprie domande</a:t>
            </a:r>
          </a:p>
          <a:p>
            <a:pPr>
              <a:buFontTx/>
              <a:buChar char="-"/>
            </a:pPr>
            <a:endParaRPr lang="it-IT" sz="2000" dirty="0" smtClean="0"/>
          </a:p>
          <a:p>
            <a:pPr>
              <a:buFontTx/>
              <a:buChar char="-"/>
            </a:pPr>
            <a:endParaRPr lang="it-IT" sz="2400" dirty="0" smtClean="0"/>
          </a:p>
        </p:txBody>
      </p:sp>
    </p:spTree>
    <p:extLst>
      <p:ext uri="{BB962C8B-B14F-4D97-AF65-F5344CB8AC3E}">
        <p14:creationId xmlns:p14="http://schemas.microsoft.com/office/powerpoint/2010/main" val="1574812535"/>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fond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678"/>
            <a:ext cx="9144000" cy="2462927"/>
          </a:xfrm>
          <a:prstGeom prst="rect">
            <a:avLst/>
          </a:prstGeom>
        </p:spPr>
      </p:pic>
      <p:sp>
        <p:nvSpPr>
          <p:cNvPr id="3" name="Segnaposto contenuto 2"/>
          <p:cNvSpPr>
            <a:spLocks noGrp="1"/>
          </p:cNvSpPr>
          <p:nvPr>
            <p:ph idx="1"/>
          </p:nvPr>
        </p:nvSpPr>
        <p:spPr>
          <a:xfrm>
            <a:off x="457200" y="1107114"/>
            <a:ext cx="8229600" cy="4525963"/>
          </a:xfrm>
        </p:spPr>
        <p:txBody>
          <a:bodyPr>
            <a:normAutofit/>
          </a:bodyPr>
          <a:lstStyle/>
          <a:p>
            <a:pPr>
              <a:buFontTx/>
              <a:buChar char="-"/>
            </a:pPr>
            <a:endParaRPr lang="it-IT" sz="2000" dirty="0" smtClean="0"/>
          </a:p>
          <a:p>
            <a:pPr>
              <a:buFontTx/>
              <a:buChar char="-"/>
            </a:pPr>
            <a:endParaRPr lang="it-IT" sz="2400" dirty="0" smtClean="0"/>
          </a:p>
        </p:txBody>
      </p:sp>
      <p:pic>
        <p:nvPicPr>
          <p:cNvPr id="5" name="Immagine 4"/>
          <p:cNvPicPr>
            <a:picLocks noChangeAspect="1"/>
          </p:cNvPicPr>
          <p:nvPr/>
        </p:nvPicPr>
        <p:blipFill>
          <a:blip r:embed="rId3"/>
          <a:stretch>
            <a:fillRect/>
          </a:stretch>
        </p:blipFill>
        <p:spPr>
          <a:xfrm>
            <a:off x="6468034" y="1829547"/>
            <a:ext cx="1914144" cy="3121152"/>
          </a:xfrm>
          <a:prstGeom prst="rect">
            <a:avLst/>
          </a:prstGeom>
        </p:spPr>
      </p:pic>
      <p:sp>
        <p:nvSpPr>
          <p:cNvPr id="6" name="Titolo 1"/>
          <p:cNvSpPr>
            <a:spLocks noGrp="1"/>
          </p:cNvSpPr>
          <p:nvPr>
            <p:ph type="title"/>
          </p:nvPr>
        </p:nvSpPr>
        <p:spPr>
          <a:xfrm>
            <a:off x="-693271" y="3404483"/>
            <a:ext cx="8229600" cy="1143000"/>
          </a:xfrm>
        </p:spPr>
        <p:txBody>
          <a:bodyPr/>
          <a:lstStyle/>
          <a:p>
            <a:r>
              <a:rPr lang="it-IT" dirty="0" smtClean="0"/>
              <a:t>Grazie per l’attenzione !</a:t>
            </a:r>
            <a:endParaRPr lang="it-IT" dirty="0"/>
          </a:p>
        </p:txBody>
      </p:sp>
    </p:spTree>
    <p:extLst>
      <p:ext uri="{BB962C8B-B14F-4D97-AF65-F5344CB8AC3E}">
        <p14:creationId xmlns:p14="http://schemas.microsoft.com/office/powerpoint/2010/main" val="1388012854"/>
      </p:ext>
    </p:extLst>
  </p:cSld>
  <p:clrMapOvr>
    <a:masterClrMapping/>
  </p:clrMapOvr>
  <p:transition xmlns:p14="http://schemas.microsoft.com/office/powerpoint/2010/main" spd="slow">
    <p:randomBa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3"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
                                        <p:tgtEl>
                                          <p:spTgt spid="5"/>
                                        </p:tgtEl>
                                      </p:cBhvr>
                                    </p:animEffect>
                                    <p:anim calcmode="lin" valueType="num">
                                      <p:cBhvr>
                                        <p:cTn id="15" dur="400" fill="hold"/>
                                        <p:tgtEl>
                                          <p:spTgt spid="5"/>
                                        </p:tgtEl>
                                        <p:attrNameLst>
                                          <p:attrName>ppt_x</p:attrName>
                                        </p:attrNameLst>
                                      </p:cBhvr>
                                      <p:tavLst>
                                        <p:tav tm="0">
                                          <p:val>
                                            <p:strVal val="#ppt_x"/>
                                          </p:val>
                                        </p:tav>
                                        <p:tav tm="100000">
                                          <p:val>
                                            <p:strVal val="#ppt_x"/>
                                          </p:val>
                                        </p:tav>
                                      </p:tavLst>
                                    </p:anim>
                                    <p:anim calcmode="lin" valueType="num">
                                      <p:cBhvr>
                                        <p:cTn id="16" dur="400" fill="hold"/>
                                        <p:tgtEl>
                                          <p:spTgt spid="5"/>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579</TotalTime>
  <Words>1535</Words>
  <Application>Microsoft Macintosh PowerPoint</Application>
  <PresentationFormat>Presentazione su schermo (4:3)</PresentationFormat>
  <Paragraphs>320</Paragraphs>
  <Slides>50</Slides>
  <Notes>3</Notes>
  <HiddenSlides>0</HiddenSlides>
  <MMClips>0</MMClips>
  <ScaleCrop>false</ScaleCrop>
  <HeadingPairs>
    <vt:vector size="4" baseType="variant">
      <vt:variant>
        <vt:lpstr>Tema</vt:lpstr>
      </vt:variant>
      <vt:variant>
        <vt:i4>1</vt:i4>
      </vt:variant>
      <vt:variant>
        <vt:lpstr>Titoli diapositive</vt:lpstr>
      </vt:variant>
      <vt:variant>
        <vt:i4>50</vt:i4>
      </vt:variant>
    </vt:vector>
  </HeadingPairs>
  <TitlesOfParts>
    <vt:vector size="51" baseType="lpstr">
      <vt:lpstr>Tema di Office</vt:lpstr>
      <vt:lpstr>Argomentazione  e Confutazione nel DEBATE</vt:lpstr>
      <vt:lpstr>Per DEBATE si intende una discussione FORMALE  in cui due squadre opposte, che rispettano una serie  di regole concordate in precedenza, si impegnano  in uno scambio di opinioni controverse rispetto  ad un tema, mantenendo e sostenendo ciascuno  la propria posizione ed informando il pubblico,  su una base argomentativa e documentata, rispetto  a tematiche di interesse sociale.</vt:lpstr>
      <vt:lpstr>Diversi sono i modelli di DEBATE;  i più diffusi:   - British Parlamentary    (BP, usato nel Regno Unito e nelle Università) - Karl-Popper    (KP, diffuso in Europa centrale e Orientale) - Lincoln-Douglas (usato negli Usa)</vt:lpstr>
      <vt:lpstr>Il World Schools è invece un format, ideato da Christopher Sanchez della Debating Society Germany, che presenta, con stile immediato e chiarezza comunicativa, tecniche e strategie che un debater efficace deve acquisire e possedere.</vt:lpstr>
      <vt:lpstr>VANTAGGI DEL DEBATE  sia in attività curriculari sia extracurriculari  (trasversalità dei saperi; sviluppo di capacità argomentative, comunicative, nonché di ricerca)  - Vincere la paura di parlare in pubblico e, nei contesti           internazionali, di esprimersi in Inglese -  migliorare le abilità di presentazione facendo ricerche     anche su importanti questioni di ordine globale - utilizzo ed esercizio della logica (nonché dell’analisi logica         vedi parole chiave da individuare nella motion)   </vt:lpstr>
      <vt:lpstr>  - migliorare la capacità di fare ricerche - sperimentare il lavoro di squadra - sviluppare diverse abilità oratorie ed eventualmente fare       esperienze interculturali  NON ULTIMO: imparare ad accettare la sconfitta                             e a non insuperbire nella vittoria    </vt:lpstr>
      <vt:lpstr>  Il DEBATE è uno scambio di ARGOMENTAZIONI tra due team o individui chiamati a confrontarsi su un tema da due punti di vista diversi, PRO e CONTRO, indipendentemente dal proprio, personale punto di vista.   Es. Pena di morte – Sono contrario ma sono chiamato dai giudici ad esprimere tesi a favore.  DEBATERS / SPEAKERS / ORATORI  / PLAYERS / DIBATTENTI  chiamati a rispettare regole rispetto a tempi, modalità di intervento, aspetti che riguardano l’etica dei comportamenti e a volte persino l’abbigliamento.     </vt:lpstr>
      <vt:lpstr>  Insomma, il DEBATE non è solo “una palestra della mente”  ma una vera e propria palestra di vita.    </vt:lpstr>
      <vt:lpstr>  IL FORMAT WSDC  (World Schools Debating Championship)   - minimo 3 speakers a squadra (team) - tema attribuito = mozione /  tema (motion  / resolution) - di norma la mozione inizia con THBT     (This House Believes That… Questa Camera ritiene che…) - altre abbreviazioni THW (This House Would) o TH (This House),     sempre comunque in riferimento alla Camera del Parlamento         britannico cui si fa risalire la disciplina del Debate.     </vt:lpstr>
      <vt:lpstr>  DEBATE preparati e  impromptu  un’ora di tempo disponendo in stanza soltanto di dizionario bilingue/ dizionario inglese monolingue/ unico volume di riferimento (dizionario enciclopedico, dizionario di citazioni…); divieto assoluto di strumenti elettronici e di altri materiali, dovendo fidare esclusivamente sulle proprie conoscenze      </vt:lpstr>
      <vt:lpstr>  SQUADRE   PRO (PROP o PROPOSITION o GOVERNMENT o AFFERMATIVE) sostiene quanto affermato nella MOZIONE  CONTRO (OPP o OPPOSITION o NEGATIVE)  deve contrastare   La parte PRO deve fornire le PROVE (BURDEN OF PROOF) per motivare e indicare “la linea di argomentazione” (CASE, CASO o MODEL, MODELLO), presentando anche motivazioni ed esempi (EVIDENCE / EXAMPLE / ILLUSTRATION) per ognuna delle argomentazioni.       </vt:lpstr>
      <vt:lpstr>       </vt:lpstr>
      <vt:lpstr>       </vt:lpstr>
      <vt:lpstr>       </vt:lpstr>
      <vt:lpstr>       </vt:lpstr>
      <vt:lpstr>       </vt:lpstr>
      <vt:lpstr>       </vt:lpstr>
      <vt:lpstr>       </vt:lpstr>
      <vt:lpstr>                </vt:lpstr>
      <vt:lpstr>          </vt:lpstr>
      <vt:lpstr>          </vt:lpstr>
      <vt:lpstr>          </vt:lpstr>
      <vt:lpstr>          </vt:lpstr>
      <vt:lpstr>          </vt:lpstr>
      <vt:lpstr>          </vt:lpstr>
      <vt:lpstr>          </vt:lpstr>
      <vt:lpstr>       SECONDO SPEAKER CONTRO Dovrebbe usare 40% del tempo a disposizione per confutare, 60% per introdurre nuova argomentazione.   </vt:lpstr>
      <vt:lpstr> TERZO SPEAKER PRO Non apporta nuove argomentazioni 80% del suo discorso dedicato a confutazione  20% dedicato a ridefinire la posizione del proprio team.   TERZO SPEAKER CONTRO stesso ruolo del PRO      </vt:lpstr>
      <vt:lpstr> Questa figura è di particolare importanza perché non solo richiede capacità di fare sintesi, ma anche abilità di annotare e appuntare concetti espressi dall’avversario per evidenziarne mancanze e carenze.       </vt:lpstr>
      <vt:lpstr> DISCORSI DI REPLICA   Sono un ripercorrere il debate quasi vedendolo “dall’alto”.   Scopo è quello di fornire alla squadra un approccio più filosofico/teorico rispetto ai punti di scontro (crashes), spesso facendo ricorso ad analogie, giocando insomma con enfasi rispetto ai contenuti espressi da ciascuna parte. Non è un semplice RIASSUNTO.        </vt:lpstr>
      <vt:lpstr> ULTIMO FONDAMENTALE ASPETTO: i discorsi NON si leggono; semmai è possibile tenere a vista un foglio in cui si sono fatte annotazioni necessarie per arringare.      </vt:lpstr>
      <vt:lpstr>ANALISI DELLA MOZIONE (Tipologie) </vt:lpstr>
      <vt:lpstr>ANALISI DELLA MOZIONE (Tipologie) </vt:lpstr>
      <vt:lpstr>Presentazione di PowerPoint</vt:lpstr>
      <vt:lpstr>LA TEAM LINE – Modelli organizzativi</vt:lpstr>
      <vt:lpstr>Presentazione di PowerPoint</vt:lpstr>
      <vt:lpstr>TECNICHE ARGOMENTATIVE</vt:lpstr>
      <vt:lpstr>LE EVIDENCES (gli esempi/la documentazione)</vt:lpstr>
      <vt:lpstr>Presentazione di PowerPoint</vt:lpstr>
      <vt:lpstr>IL CONCETTO DI “IMPATTO”</vt:lpstr>
      <vt:lpstr>ERRORI DA EVITARE</vt:lpstr>
      <vt:lpstr>IDOLA di F. Bacon</vt:lpstr>
      <vt:lpstr>LA CONFUTAZIONE</vt:lpstr>
      <vt:lpstr>COME CONFUTARE</vt:lpstr>
      <vt:lpstr>COSA CONFUTARE  (“Non è vero che…”)</vt:lpstr>
      <vt:lpstr>Presentazione di PowerPoint</vt:lpstr>
      <vt:lpstr>Presentazione di PowerPoint</vt:lpstr>
      <vt:lpstr>CONFUTARE IN 4 PASSAGGI</vt:lpstr>
      <vt:lpstr>POIs (Point of Information)</vt:lpstr>
      <vt:lpstr>Grazie per l’attenzione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Argomentazione  e Confutazione nel Debate</dc:title>
  <dc:creator>Utente prova</dc:creator>
  <cp:lastModifiedBy>*-* *-*</cp:lastModifiedBy>
  <cp:revision>52</cp:revision>
  <dcterms:created xsi:type="dcterms:W3CDTF">2019-01-30T11:16:37Z</dcterms:created>
  <dcterms:modified xsi:type="dcterms:W3CDTF">2019-01-31T20:11:28Z</dcterms:modified>
</cp:coreProperties>
</file>