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81" r:id="rId2"/>
    <p:sldId id="280" r:id="rId3"/>
    <p:sldId id="292" r:id="rId4"/>
    <p:sldId id="293" r:id="rId5"/>
    <p:sldId id="294" r:id="rId6"/>
    <p:sldId id="306" r:id="rId7"/>
    <p:sldId id="291" r:id="rId8"/>
    <p:sldId id="299" r:id="rId9"/>
    <p:sldId id="300" r:id="rId10"/>
    <p:sldId id="301" r:id="rId11"/>
    <p:sldId id="302" r:id="rId12"/>
    <p:sldId id="304" r:id="rId13"/>
    <p:sldId id="297" r:id="rId14"/>
    <p:sldId id="308" r:id="rId15"/>
    <p:sldId id="309" r:id="rId16"/>
    <p:sldId id="310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0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36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6EC617-F694-4557-89BF-3C3E4404E4D2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</dgm:pt>
    <dgm:pt modelId="{6FBA99C5-9771-432E-9D1C-0674CA996948}">
      <dgm:prSet phldrT="[Testo]" custT="1"/>
      <dgm:spPr/>
      <dgm:t>
        <a:bodyPr/>
        <a:lstStyle/>
        <a:p>
          <a:r>
            <a:rPr lang="it-IT" sz="3200" b="1" dirty="0" smtClean="0">
              <a:solidFill>
                <a:srgbClr val="002060"/>
              </a:solidFill>
            </a:rPr>
            <a:t>Sensi</a:t>
          </a:r>
          <a:endParaRPr lang="it-IT" sz="3200" b="1" dirty="0">
            <a:solidFill>
              <a:srgbClr val="002060"/>
            </a:solidFill>
          </a:endParaRPr>
        </a:p>
      </dgm:t>
    </dgm:pt>
    <dgm:pt modelId="{0175D0ED-28D5-4335-AD85-DF247BE1F039}" type="parTrans" cxnId="{A494A5AF-9D5E-413B-805A-24430FC63FCD}">
      <dgm:prSet/>
      <dgm:spPr/>
      <dgm:t>
        <a:bodyPr/>
        <a:lstStyle/>
        <a:p>
          <a:endParaRPr lang="it-IT" sz="2000" b="1">
            <a:solidFill>
              <a:srgbClr val="002060"/>
            </a:solidFill>
          </a:endParaRPr>
        </a:p>
      </dgm:t>
    </dgm:pt>
    <dgm:pt modelId="{79DF066A-C9DA-42E2-8FAB-7D4FA46CA60B}" type="sibTrans" cxnId="{A494A5AF-9D5E-413B-805A-24430FC63FCD}">
      <dgm:prSet custT="1"/>
      <dgm:spPr/>
      <dgm:t>
        <a:bodyPr/>
        <a:lstStyle/>
        <a:p>
          <a:endParaRPr lang="it-IT" sz="2400" b="1">
            <a:solidFill>
              <a:srgbClr val="002060"/>
            </a:solidFill>
          </a:endParaRPr>
        </a:p>
      </dgm:t>
    </dgm:pt>
    <dgm:pt modelId="{0749A3D8-9D8C-4B01-B533-48E6206CC96A}">
      <dgm:prSet phldrT="[Testo]" custT="1"/>
      <dgm:spPr/>
      <dgm:t>
        <a:bodyPr/>
        <a:lstStyle/>
        <a:p>
          <a:r>
            <a:rPr lang="it-IT" sz="3200" b="1" dirty="0" smtClean="0">
              <a:solidFill>
                <a:srgbClr val="002060"/>
              </a:solidFill>
            </a:rPr>
            <a:t>A posteriori</a:t>
          </a:r>
          <a:endParaRPr lang="it-IT" sz="3200" b="1" dirty="0">
            <a:solidFill>
              <a:srgbClr val="002060"/>
            </a:solidFill>
          </a:endParaRPr>
        </a:p>
      </dgm:t>
    </dgm:pt>
    <dgm:pt modelId="{CA239FD5-8216-44F3-ADE4-683735AA74BD}" type="parTrans" cxnId="{7A898CD3-B6F8-4A75-8EF6-43A79CB69D3D}">
      <dgm:prSet/>
      <dgm:spPr/>
      <dgm:t>
        <a:bodyPr/>
        <a:lstStyle/>
        <a:p>
          <a:endParaRPr lang="it-IT" sz="2000" b="1">
            <a:solidFill>
              <a:srgbClr val="002060"/>
            </a:solidFill>
          </a:endParaRPr>
        </a:p>
      </dgm:t>
    </dgm:pt>
    <dgm:pt modelId="{F70BAA87-F04C-4A6C-BBCA-1C3B8FDE3140}" type="sibTrans" cxnId="{7A898CD3-B6F8-4A75-8EF6-43A79CB69D3D}">
      <dgm:prSet custT="1"/>
      <dgm:spPr/>
      <dgm:t>
        <a:bodyPr/>
        <a:lstStyle/>
        <a:p>
          <a:endParaRPr lang="it-IT" sz="2400" b="1">
            <a:solidFill>
              <a:srgbClr val="002060"/>
            </a:solidFill>
          </a:endParaRPr>
        </a:p>
      </dgm:t>
    </dgm:pt>
    <dgm:pt modelId="{ADAA0CA8-8E5E-4842-88B4-3D8AB3A0496C}">
      <dgm:prSet phldrT="[Testo]" custT="1"/>
      <dgm:spPr/>
      <dgm:t>
        <a:bodyPr/>
        <a:lstStyle/>
        <a:p>
          <a:r>
            <a:rPr lang="it-IT" sz="3200" b="1" dirty="0" smtClean="0">
              <a:solidFill>
                <a:srgbClr val="002060"/>
              </a:solidFill>
            </a:rPr>
            <a:t>Induzione</a:t>
          </a:r>
          <a:endParaRPr lang="it-IT" sz="3200" b="1" dirty="0">
            <a:solidFill>
              <a:srgbClr val="002060"/>
            </a:solidFill>
          </a:endParaRPr>
        </a:p>
      </dgm:t>
    </dgm:pt>
    <dgm:pt modelId="{BE2D9F5A-0392-46A8-B5E6-8FB4A1E363EF}" type="parTrans" cxnId="{A9A97375-1FEC-44E7-9021-4DF12B2D8AF7}">
      <dgm:prSet/>
      <dgm:spPr/>
      <dgm:t>
        <a:bodyPr/>
        <a:lstStyle/>
        <a:p>
          <a:endParaRPr lang="it-IT" sz="2000" b="1">
            <a:solidFill>
              <a:srgbClr val="002060"/>
            </a:solidFill>
          </a:endParaRPr>
        </a:p>
      </dgm:t>
    </dgm:pt>
    <dgm:pt modelId="{8882278C-C02D-46B1-9B3C-8DC8E6AFCA07}" type="sibTrans" cxnId="{A9A97375-1FEC-44E7-9021-4DF12B2D8AF7}">
      <dgm:prSet/>
      <dgm:spPr/>
      <dgm:t>
        <a:bodyPr/>
        <a:lstStyle/>
        <a:p>
          <a:endParaRPr lang="it-IT" sz="2000" b="1">
            <a:solidFill>
              <a:srgbClr val="002060"/>
            </a:solidFill>
          </a:endParaRPr>
        </a:p>
      </dgm:t>
    </dgm:pt>
    <dgm:pt modelId="{252D4F53-3804-4704-AEFE-9CE6456B46F6}" type="pres">
      <dgm:prSet presAssocID="{826EC617-F694-4557-89BF-3C3E4404E4D2}" presName="linearFlow" presStyleCnt="0">
        <dgm:presLayoutVars>
          <dgm:resizeHandles val="exact"/>
        </dgm:presLayoutVars>
      </dgm:prSet>
      <dgm:spPr/>
    </dgm:pt>
    <dgm:pt modelId="{96E540DC-7279-4CAE-991B-78C4B2E4C8C2}" type="pres">
      <dgm:prSet presAssocID="{6FBA99C5-9771-432E-9D1C-0674CA99694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35B0F11-05ED-458F-B5AD-83AA67E70479}" type="pres">
      <dgm:prSet presAssocID="{79DF066A-C9DA-42E2-8FAB-7D4FA46CA60B}" presName="sibTrans" presStyleLbl="sibTrans2D1" presStyleIdx="0" presStyleCnt="2"/>
      <dgm:spPr/>
      <dgm:t>
        <a:bodyPr/>
        <a:lstStyle/>
        <a:p>
          <a:endParaRPr lang="it-IT"/>
        </a:p>
      </dgm:t>
    </dgm:pt>
    <dgm:pt modelId="{55E41F31-FEF4-4DE1-A5CA-38032905F5A1}" type="pres">
      <dgm:prSet presAssocID="{79DF066A-C9DA-42E2-8FAB-7D4FA46CA60B}" presName="connectorText" presStyleLbl="sibTrans2D1" presStyleIdx="0" presStyleCnt="2"/>
      <dgm:spPr/>
      <dgm:t>
        <a:bodyPr/>
        <a:lstStyle/>
        <a:p>
          <a:endParaRPr lang="it-IT"/>
        </a:p>
      </dgm:t>
    </dgm:pt>
    <dgm:pt modelId="{EA8D02B6-F992-43B6-B0A2-A724EDA36FC8}" type="pres">
      <dgm:prSet presAssocID="{0749A3D8-9D8C-4B01-B533-48E6206CC96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AC7E394-36CB-430A-A81D-0A8BFFBE8AAC}" type="pres">
      <dgm:prSet presAssocID="{F70BAA87-F04C-4A6C-BBCA-1C3B8FDE3140}" presName="sibTrans" presStyleLbl="sibTrans2D1" presStyleIdx="1" presStyleCnt="2"/>
      <dgm:spPr/>
      <dgm:t>
        <a:bodyPr/>
        <a:lstStyle/>
        <a:p>
          <a:endParaRPr lang="it-IT"/>
        </a:p>
      </dgm:t>
    </dgm:pt>
    <dgm:pt modelId="{574A5644-A2AA-4437-B42E-61BC98E9EC84}" type="pres">
      <dgm:prSet presAssocID="{F70BAA87-F04C-4A6C-BBCA-1C3B8FDE3140}" presName="connectorText" presStyleLbl="sibTrans2D1" presStyleIdx="1" presStyleCnt="2"/>
      <dgm:spPr/>
      <dgm:t>
        <a:bodyPr/>
        <a:lstStyle/>
        <a:p>
          <a:endParaRPr lang="it-IT"/>
        </a:p>
      </dgm:t>
    </dgm:pt>
    <dgm:pt modelId="{02A06756-2E47-4AE9-B508-2F04D180A070}" type="pres">
      <dgm:prSet presAssocID="{ADAA0CA8-8E5E-4842-88B4-3D8AB3A0496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09F0D74-0596-C049-8154-5F93693F5A1E}" type="presOf" srcId="{F70BAA87-F04C-4A6C-BBCA-1C3B8FDE3140}" destId="{574A5644-A2AA-4437-B42E-61BC98E9EC84}" srcOrd="1" destOrd="0" presId="urn:microsoft.com/office/officeart/2005/8/layout/process2"/>
    <dgm:cxn modelId="{E9F8543B-F4A5-2640-AFFB-1F724CA7428F}" type="presOf" srcId="{0749A3D8-9D8C-4B01-B533-48E6206CC96A}" destId="{EA8D02B6-F992-43B6-B0A2-A724EDA36FC8}" srcOrd="0" destOrd="0" presId="urn:microsoft.com/office/officeart/2005/8/layout/process2"/>
    <dgm:cxn modelId="{B72788D7-4A89-1942-8F95-7D0976AF2914}" type="presOf" srcId="{826EC617-F694-4557-89BF-3C3E4404E4D2}" destId="{252D4F53-3804-4704-AEFE-9CE6456B46F6}" srcOrd="0" destOrd="0" presId="urn:microsoft.com/office/officeart/2005/8/layout/process2"/>
    <dgm:cxn modelId="{077E3691-1FB1-4C42-9C5A-01710EFB197E}" type="presOf" srcId="{79DF066A-C9DA-42E2-8FAB-7D4FA46CA60B}" destId="{F35B0F11-05ED-458F-B5AD-83AA67E70479}" srcOrd="0" destOrd="0" presId="urn:microsoft.com/office/officeart/2005/8/layout/process2"/>
    <dgm:cxn modelId="{8E4E12E7-02C1-E94C-825E-2413D41523A9}" type="presOf" srcId="{79DF066A-C9DA-42E2-8FAB-7D4FA46CA60B}" destId="{55E41F31-FEF4-4DE1-A5CA-38032905F5A1}" srcOrd="1" destOrd="0" presId="urn:microsoft.com/office/officeart/2005/8/layout/process2"/>
    <dgm:cxn modelId="{40D060BD-03B8-4247-B7F4-032B37165377}" type="presOf" srcId="{ADAA0CA8-8E5E-4842-88B4-3D8AB3A0496C}" destId="{02A06756-2E47-4AE9-B508-2F04D180A070}" srcOrd="0" destOrd="0" presId="urn:microsoft.com/office/officeart/2005/8/layout/process2"/>
    <dgm:cxn modelId="{BE9224A4-AFD7-6E47-9ADB-4A5CE50EB033}" type="presOf" srcId="{F70BAA87-F04C-4A6C-BBCA-1C3B8FDE3140}" destId="{1AC7E394-36CB-430A-A81D-0A8BFFBE8AAC}" srcOrd="0" destOrd="0" presId="urn:microsoft.com/office/officeart/2005/8/layout/process2"/>
    <dgm:cxn modelId="{7A898CD3-B6F8-4A75-8EF6-43A79CB69D3D}" srcId="{826EC617-F694-4557-89BF-3C3E4404E4D2}" destId="{0749A3D8-9D8C-4B01-B533-48E6206CC96A}" srcOrd="1" destOrd="0" parTransId="{CA239FD5-8216-44F3-ADE4-683735AA74BD}" sibTransId="{F70BAA87-F04C-4A6C-BBCA-1C3B8FDE3140}"/>
    <dgm:cxn modelId="{1AFB46E4-21AD-C744-A627-3138A99DF344}" type="presOf" srcId="{6FBA99C5-9771-432E-9D1C-0674CA996948}" destId="{96E540DC-7279-4CAE-991B-78C4B2E4C8C2}" srcOrd="0" destOrd="0" presId="urn:microsoft.com/office/officeart/2005/8/layout/process2"/>
    <dgm:cxn modelId="{A494A5AF-9D5E-413B-805A-24430FC63FCD}" srcId="{826EC617-F694-4557-89BF-3C3E4404E4D2}" destId="{6FBA99C5-9771-432E-9D1C-0674CA996948}" srcOrd="0" destOrd="0" parTransId="{0175D0ED-28D5-4335-AD85-DF247BE1F039}" sibTransId="{79DF066A-C9DA-42E2-8FAB-7D4FA46CA60B}"/>
    <dgm:cxn modelId="{A9A97375-1FEC-44E7-9021-4DF12B2D8AF7}" srcId="{826EC617-F694-4557-89BF-3C3E4404E4D2}" destId="{ADAA0CA8-8E5E-4842-88B4-3D8AB3A0496C}" srcOrd="2" destOrd="0" parTransId="{BE2D9F5A-0392-46A8-B5E6-8FB4A1E363EF}" sibTransId="{8882278C-C02D-46B1-9B3C-8DC8E6AFCA07}"/>
    <dgm:cxn modelId="{468E7EED-40D6-674F-8D98-63208C592747}" type="presParOf" srcId="{252D4F53-3804-4704-AEFE-9CE6456B46F6}" destId="{96E540DC-7279-4CAE-991B-78C4B2E4C8C2}" srcOrd="0" destOrd="0" presId="urn:microsoft.com/office/officeart/2005/8/layout/process2"/>
    <dgm:cxn modelId="{B73BAF66-3266-D148-82B0-FA08D5344058}" type="presParOf" srcId="{252D4F53-3804-4704-AEFE-9CE6456B46F6}" destId="{F35B0F11-05ED-458F-B5AD-83AA67E70479}" srcOrd="1" destOrd="0" presId="urn:microsoft.com/office/officeart/2005/8/layout/process2"/>
    <dgm:cxn modelId="{DF5CECDB-6D62-144F-AFF0-212E0F17556F}" type="presParOf" srcId="{F35B0F11-05ED-458F-B5AD-83AA67E70479}" destId="{55E41F31-FEF4-4DE1-A5CA-38032905F5A1}" srcOrd="0" destOrd="0" presId="urn:microsoft.com/office/officeart/2005/8/layout/process2"/>
    <dgm:cxn modelId="{6B772A38-F01E-8A46-87B4-400179E25AEB}" type="presParOf" srcId="{252D4F53-3804-4704-AEFE-9CE6456B46F6}" destId="{EA8D02B6-F992-43B6-B0A2-A724EDA36FC8}" srcOrd="2" destOrd="0" presId="urn:microsoft.com/office/officeart/2005/8/layout/process2"/>
    <dgm:cxn modelId="{687D16F4-7AC4-9E46-8D96-AFE863E17A63}" type="presParOf" srcId="{252D4F53-3804-4704-AEFE-9CE6456B46F6}" destId="{1AC7E394-36CB-430A-A81D-0A8BFFBE8AAC}" srcOrd="3" destOrd="0" presId="urn:microsoft.com/office/officeart/2005/8/layout/process2"/>
    <dgm:cxn modelId="{3A265F8C-410A-414B-BDDD-B2EF4D28DFC6}" type="presParOf" srcId="{1AC7E394-36CB-430A-A81D-0A8BFFBE8AAC}" destId="{574A5644-A2AA-4437-B42E-61BC98E9EC84}" srcOrd="0" destOrd="0" presId="urn:microsoft.com/office/officeart/2005/8/layout/process2"/>
    <dgm:cxn modelId="{158E5223-8F99-7A45-988F-1AD82870D798}" type="presParOf" srcId="{252D4F53-3804-4704-AEFE-9CE6456B46F6}" destId="{02A06756-2E47-4AE9-B508-2F04D180A070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6EC617-F694-4557-89BF-3C3E4404E4D2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</dgm:pt>
    <dgm:pt modelId="{6FBA99C5-9771-432E-9D1C-0674CA996948}">
      <dgm:prSet phldrT="[Testo]" custT="1"/>
      <dgm:spPr/>
      <dgm:t>
        <a:bodyPr/>
        <a:lstStyle/>
        <a:p>
          <a:r>
            <a:rPr lang="it-IT" sz="3200" b="1" dirty="0" smtClean="0">
              <a:solidFill>
                <a:srgbClr val="002060"/>
              </a:solidFill>
            </a:rPr>
            <a:t>Ragione</a:t>
          </a:r>
          <a:endParaRPr lang="it-IT" sz="3200" b="1" dirty="0">
            <a:solidFill>
              <a:srgbClr val="002060"/>
            </a:solidFill>
          </a:endParaRPr>
        </a:p>
      </dgm:t>
    </dgm:pt>
    <dgm:pt modelId="{0175D0ED-28D5-4335-AD85-DF247BE1F039}" type="parTrans" cxnId="{A494A5AF-9D5E-413B-805A-24430FC63FCD}">
      <dgm:prSet/>
      <dgm:spPr/>
      <dgm:t>
        <a:bodyPr/>
        <a:lstStyle/>
        <a:p>
          <a:endParaRPr lang="it-IT" sz="2000" b="1">
            <a:solidFill>
              <a:srgbClr val="002060"/>
            </a:solidFill>
          </a:endParaRPr>
        </a:p>
      </dgm:t>
    </dgm:pt>
    <dgm:pt modelId="{79DF066A-C9DA-42E2-8FAB-7D4FA46CA60B}" type="sibTrans" cxnId="{A494A5AF-9D5E-413B-805A-24430FC63FCD}">
      <dgm:prSet custT="1"/>
      <dgm:spPr/>
      <dgm:t>
        <a:bodyPr/>
        <a:lstStyle/>
        <a:p>
          <a:endParaRPr lang="it-IT" sz="2400" b="1">
            <a:solidFill>
              <a:srgbClr val="002060"/>
            </a:solidFill>
          </a:endParaRPr>
        </a:p>
      </dgm:t>
    </dgm:pt>
    <dgm:pt modelId="{0749A3D8-9D8C-4B01-B533-48E6206CC96A}">
      <dgm:prSet phldrT="[Testo]" custT="1"/>
      <dgm:spPr/>
      <dgm:t>
        <a:bodyPr/>
        <a:lstStyle/>
        <a:p>
          <a:r>
            <a:rPr lang="it-IT" sz="3200" b="1" dirty="0" smtClean="0">
              <a:solidFill>
                <a:srgbClr val="002060"/>
              </a:solidFill>
            </a:rPr>
            <a:t>A priori</a:t>
          </a:r>
          <a:endParaRPr lang="it-IT" sz="3200" b="1" dirty="0">
            <a:solidFill>
              <a:srgbClr val="002060"/>
            </a:solidFill>
          </a:endParaRPr>
        </a:p>
      </dgm:t>
    </dgm:pt>
    <dgm:pt modelId="{CA239FD5-8216-44F3-ADE4-683735AA74BD}" type="parTrans" cxnId="{7A898CD3-B6F8-4A75-8EF6-43A79CB69D3D}">
      <dgm:prSet/>
      <dgm:spPr/>
      <dgm:t>
        <a:bodyPr/>
        <a:lstStyle/>
        <a:p>
          <a:endParaRPr lang="it-IT" sz="2000" b="1">
            <a:solidFill>
              <a:srgbClr val="002060"/>
            </a:solidFill>
          </a:endParaRPr>
        </a:p>
      </dgm:t>
    </dgm:pt>
    <dgm:pt modelId="{F70BAA87-F04C-4A6C-BBCA-1C3B8FDE3140}" type="sibTrans" cxnId="{7A898CD3-B6F8-4A75-8EF6-43A79CB69D3D}">
      <dgm:prSet custT="1"/>
      <dgm:spPr/>
      <dgm:t>
        <a:bodyPr/>
        <a:lstStyle/>
        <a:p>
          <a:endParaRPr lang="it-IT" sz="2400" b="1">
            <a:solidFill>
              <a:srgbClr val="002060"/>
            </a:solidFill>
          </a:endParaRPr>
        </a:p>
      </dgm:t>
    </dgm:pt>
    <dgm:pt modelId="{ADAA0CA8-8E5E-4842-88B4-3D8AB3A0496C}">
      <dgm:prSet phldrT="[Testo]" custT="1"/>
      <dgm:spPr/>
      <dgm:t>
        <a:bodyPr/>
        <a:lstStyle/>
        <a:p>
          <a:r>
            <a:rPr lang="it-IT" sz="3200" b="1" dirty="0" smtClean="0">
              <a:solidFill>
                <a:srgbClr val="002060"/>
              </a:solidFill>
            </a:rPr>
            <a:t>Deduzione</a:t>
          </a:r>
          <a:endParaRPr lang="it-IT" sz="3200" b="1" dirty="0">
            <a:solidFill>
              <a:srgbClr val="002060"/>
            </a:solidFill>
          </a:endParaRPr>
        </a:p>
      </dgm:t>
    </dgm:pt>
    <dgm:pt modelId="{BE2D9F5A-0392-46A8-B5E6-8FB4A1E363EF}" type="parTrans" cxnId="{A9A97375-1FEC-44E7-9021-4DF12B2D8AF7}">
      <dgm:prSet/>
      <dgm:spPr/>
      <dgm:t>
        <a:bodyPr/>
        <a:lstStyle/>
        <a:p>
          <a:endParaRPr lang="it-IT" sz="2000" b="1">
            <a:solidFill>
              <a:srgbClr val="002060"/>
            </a:solidFill>
          </a:endParaRPr>
        </a:p>
      </dgm:t>
    </dgm:pt>
    <dgm:pt modelId="{8882278C-C02D-46B1-9B3C-8DC8E6AFCA07}" type="sibTrans" cxnId="{A9A97375-1FEC-44E7-9021-4DF12B2D8AF7}">
      <dgm:prSet/>
      <dgm:spPr/>
      <dgm:t>
        <a:bodyPr/>
        <a:lstStyle/>
        <a:p>
          <a:endParaRPr lang="it-IT" sz="2000" b="1">
            <a:solidFill>
              <a:srgbClr val="002060"/>
            </a:solidFill>
          </a:endParaRPr>
        </a:p>
      </dgm:t>
    </dgm:pt>
    <dgm:pt modelId="{252D4F53-3804-4704-AEFE-9CE6456B46F6}" type="pres">
      <dgm:prSet presAssocID="{826EC617-F694-4557-89BF-3C3E4404E4D2}" presName="linearFlow" presStyleCnt="0">
        <dgm:presLayoutVars>
          <dgm:resizeHandles val="exact"/>
        </dgm:presLayoutVars>
      </dgm:prSet>
      <dgm:spPr/>
    </dgm:pt>
    <dgm:pt modelId="{96E540DC-7279-4CAE-991B-78C4B2E4C8C2}" type="pres">
      <dgm:prSet presAssocID="{6FBA99C5-9771-432E-9D1C-0674CA99694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35B0F11-05ED-458F-B5AD-83AA67E70479}" type="pres">
      <dgm:prSet presAssocID="{79DF066A-C9DA-42E2-8FAB-7D4FA46CA60B}" presName="sibTrans" presStyleLbl="sibTrans2D1" presStyleIdx="0" presStyleCnt="2"/>
      <dgm:spPr/>
      <dgm:t>
        <a:bodyPr/>
        <a:lstStyle/>
        <a:p>
          <a:endParaRPr lang="it-IT"/>
        </a:p>
      </dgm:t>
    </dgm:pt>
    <dgm:pt modelId="{55E41F31-FEF4-4DE1-A5CA-38032905F5A1}" type="pres">
      <dgm:prSet presAssocID="{79DF066A-C9DA-42E2-8FAB-7D4FA46CA60B}" presName="connectorText" presStyleLbl="sibTrans2D1" presStyleIdx="0" presStyleCnt="2"/>
      <dgm:spPr/>
      <dgm:t>
        <a:bodyPr/>
        <a:lstStyle/>
        <a:p>
          <a:endParaRPr lang="it-IT"/>
        </a:p>
      </dgm:t>
    </dgm:pt>
    <dgm:pt modelId="{EA8D02B6-F992-43B6-B0A2-A724EDA36FC8}" type="pres">
      <dgm:prSet presAssocID="{0749A3D8-9D8C-4B01-B533-48E6206CC96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AC7E394-36CB-430A-A81D-0A8BFFBE8AAC}" type="pres">
      <dgm:prSet presAssocID="{F70BAA87-F04C-4A6C-BBCA-1C3B8FDE3140}" presName="sibTrans" presStyleLbl="sibTrans2D1" presStyleIdx="1" presStyleCnt="2"/>
      <dgm:spPr/>
      <dgm:t>
        <a:bodyPr/>
        <a:lstStyle/>
        <a:p>
          <a:endParaRPr lang="it-IT"/>
        </a:p>
      </dgm:t>
    </dgm:pt>
    <dgm:pt modelId="{574A5644-A2AA-4437-B42E-61BC98E9EC84}" type="pres">
      <dgm:prSet presAssocID="{F70BAA87-F04C-4A6C-BBCA-1C3B8FDE3140}" presName="connectorText" presStyleLbl="sibTrans2D1" presStyleIdx="1" presStyleCnt="2"/>
      <dgm:spPr/>
      <dgm:t>
        <a:bodyPr/>
        <a:lstStyle/>
        <a:p>
          <a:endParaRPr lang="it-IT"/>
        </a:p>
      </dgm:t>
    </dgm:pt>
    <dgm:pt modelId="{02A06756-2E47-4AE9-B508-2F04D180A070}" type="pres">
      <dgm:prSet presAssocID="{ADAA0CA8-8E5E-4842-88B4-3D8AB3A0496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860FF3A-2B4C-E34F-8F0A-17124B767B5F}" type="presOf" srcId="{F70BAA87-F04C-4A6C-BBCA-1C3B8FDE3140}" destId="{1AC7E394-36CB-430A-A81D-0A8BFFBE8AAC}" srcOrd="0" destOrd="0" presId="urn:microsoft.com/office/officeart/2005/8/layout/process2"/>
    <dgm:cxn modelId="{1DB24D1C-F659-0C4B-92C5-B91ABA18A200}" type="presOf" srcId="{6FBA99C5-9771-432E-9D1C-0674CA996948}" destId="{96E540DC-7279-4CAE-991B-78C4B2E4C8C2}" srcOrd="0" destOrd="0" presId="urn:microsoft.com/office/officeart/2005/8/layout/process2"/>
    <dgm:cxn modelId="{0B2CC087-4E68-FD49-B712-9065106A0BDD}" type="presOf" srcId="{826EC617-F694-4557-89BF-3C3E4404E4D2}" destId="{252D4F53-3804-4704-AEFE-9CE6456B46F6}" srcOrd="0" destOrd="0" presId="urn:microsoft.com/office/officeart/2005/8/layout/process2"/>
    <dgm:cxn modelId="{2B63B5C3-656C-D442-9182-E7ED1FCE2828}" type="presOf" srcId="{0749A3D8-9D8C-4B01-B533-48E6206CC96A}" destId="{EA8D02B6-F992-43B6-B0A2-A724EDA36FC8}" srcOrd="0" destOrd="0" presId="urn:microsoft.com/office/officeart/2005/8/layout/process2"/>
    <dgm:cxn modelId="{7300BF1E-1434-6A44-9C6F-77CB4EE23468}" type="presOf" srcId="{F70BAA87-F04C-4A6C-BBCA-1C3B8FDE3140}" destId="{574A5644-A2AA-4437-B42E-61BC98E9EC84}" srcOrd="1" destOrd="0" presId="urn:microsoft.com/office/officeart/2005/8/layout/process2"/>
    <dgm:cxn modelId="{7A898CD3-B6F8-4A75-8EF6-43A79CB69D3D}" srcId="{826EC617-F694-4557-89BF-3C3E4404E4D2}" destId="{0749A3D8-9D8C-4B01-B533-48E6206CC96A}" srcOrd="1" destOrd="0" parTransId="{CA239FD5-8216-44F3-ADE4-683735AA74BD}" sibTransId="{F70BAA87-F04C-4A6C-BBCA-1C3B8FDE3140}"/>
    <dgm:cxn modelId="{A494A5AF-9D5E-413B-805A-24430FC63FCD}" srcId="{826EC617-F694-4557-89BF-3C3E4404E4D2}" destId="{6FBA99C5-9771-432E-9D1C-0674CA996948}" srcOrd="0" destOrd="0" parTransId="{0175D0ED-28D5-4335-AD85-DF247BE1F039}" sibTransId="{79DF066A-C9DA-42E2-8FAB-7D4FA46CA60B}"/>
    <dgm:cxn modelId="{A9A97375-1FEC-44E7-9021-4DF12B2D8AF7}" srcId="{826EC617-F694-4557-89BF-3C3E4404E4D2}" destId="{ADAA0CA8-8E5E-4842-88B4-3D8AB3A0496C}" srcOrd="2" destOrd="0" parTransId="{BE2D9F5A-0392-46A8-B5E6-8FB4A1E363EF}" sibTransId="{8882278C-C02D-46B1-9B3C-8DC8E6AFCA07}"/>
    <dgm:cxn modelId="{C163E07D-9EFE-6E4A-8BFA-F97B400778A6}" type="presOf" srcId="{ADAA0CA8-8E5E-4842-88B4-3D8AB3A0496C}" destId="{02A06756-2E47-4AE9-B508-2F04D180A070}" srcOrd="0" destOrd="0" presId="urn:microsoft.com/office/officeart/2005/8/layout/process2"/>
    <dgm:cxn modelId="{5B0684BF-5055-AE46-A525-B258529C434D}" type="presOf" srcId="{79DF066A-C9DA-42E2-8FAB-7D4FA46CA60B}" destId="{55E41F31-FEF4-4DE1-A5CA-38032905F5A1}" srcOrd="1" destOrd="0" presId="urn:microsoft.com/office/officeart/2005/8/layout/process2"/>
    <dgm:cxn modelId="{0EBC3293-5610-164F-A0C9-A52F74478228}" type="presOf" srcId="{79DF066A-C9DA-42E2-8FAB-7D4FA46CA60B}" destId="{F35B0F11-05ED-458F-B5AD-83AA67E70479}" srcOrd="0" destOrd="0" presId="urn:microsoft.com/office/officeart/2005/8/layout/process2"/>
    <dgm:cxn modelId="{B3E900AA-CC19-E548-994F-4B99332D5870}" type="presParOf" srcId="{252D4F53-3804-4704-AEFE-9CE6456B46F6}" destId="{96E540DC-7279-4CAE-991B-78C4B2E4C8C2}" srcOrd="0" destOrd="0" presId="urn:microsoft.com/office/officeart/2005/8/layout/process2"/>
    <dgm:cxn modelId="{32134C1D-43D2-8841-8068-8DBF3757BA13}" type="presParOf" srcId="{252D4F53-3804-4704-AEFE-9CE6456B46F6}" destId="{F35B0F11-05ED-458F-B5AD-83AA67E70479}" srcOrd="1" destOrd="0" presId="urn:microsoft.com/office/officeart/2005/8/layout/process2"/>
    <dgm:cxn modelId="{5A60AB87-D6F4-9749-9549-0BD1309835AD}" type="presParOf" srcId="{F35B0F11-05ED-458F-B5AD-83AA67E70479}" destId="{55E41F31-FEF4-4DE1-A5CA-38032905F5A1}" srcOrd="0" destOrd="0" presId="urn:microsoft.com/office/officeart/2005/8/layout/process2"/>
    <dgm:cxn modelId="{29BB0352-83AD-BD49-AD8B-7564C20253AA}" type="presParOf" srcId="{252D4F53-3804-4704-AEFE-9CE6456B46F6}" destId="{EA8D02B6-F992-43B6-B0A2-A724EDA36FC8}" srcOrd="2" destOrd="0" presId="urn:microsoft.com/office/officeart/2005/8/layout/process2"/>
    <dgm:cxn modelId="{E315AF7F-044E-6549-B68D-D647306371D2}" type="presParOf" srcId="{252D4F53-3804-4704-AEFE-9CE6456B46F6}" destId="{1AC7E394-36CB-430A-A81D-0A8BFFBE8AAC}" srcOrd="3" destOrd="0" presId="urn:microsoft.com/office/officeart/2005/8/layout/process2"/>
    <dgm:cxn modelId="{5E6C6145-3066-2C44-9603-BAC186E0B5C6}" type="presParOf" srcId="{1AC7E394-36CB-430A-A81D-0A8BFFBE8AAC}" destId="{574A5644-A2AA-4437-B42E-61BC98E9EC84}" srcOrd="0" destOrd="0" presId="urn:microsoft.com/office/officeart/2005/8/layout/process2"/>
    <dgm:cxn modelId="{3537B1A6-74B0-3144-A098-97A14FD1907B}" type="presParOf" srcId="{252D4F53-3804-4704-AEFE-9CE6456B46F6}" destId="{02A06756-2E47-4AE9-B508-2F04D180A070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E540DC-7279-4CAE-991B-78C4B2E4C8C2}">
      <dsp:nvSpPr>
        <dsp:cNvPr id="0" name=""/>
        <dsp:cNvSpPr/>
      </dsp:nvSpPr>
      <dsp:spPr>
        <a:xfrm>
          <a:off x="972840" y="0"/>
          <a:ext cx="2412037" cy="112514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b="1" kern="1200" dirty="0" smtClean="0">
              <a:solidFill>
                <a:srgbClr val="002060"/>
              </a:solidFill>
            </a:rPr>
            <a:t>Sensi</a:t>
          </a:r>
          <a:endParaRPr lang="it-IT" sz="3200" b="1" kern="1200" dirty="0">
            <a:solidFill>
              <a:srgbClr val="002060"/>
            </a:solidFill>
          </a:endParaRPr>
        </a:p>
      </dsp:txBody>
      <dsp:txXfrm>
        <a:off x="1005794" y="32954"/>
        <a:ext cx="2346129" cy="1059240"/>
      </dsp:txXfrm>
    </dsp:sp>
    <dsp:sp modelId="{F35B0F11-05ED-458F-B5AD-83AA67E70479}">
      <dsp:nvSpPr>
        <dsp:cNvPr id="0" name=""/>
        <dsp:cNvSpPr/>
      </dsp:nvSpPr>
      <dsp:spPr>
        <a:xfrm rot="5400000">
          <a:off x="1967893" y="1153277"/>
          <a:ext cx="421930" cy="506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400" b="1" kern="1200">
            <a:solidFill>
              <a:srgbClr val="002060"/>
            </a:solidFill>
          </a:endParaRPr>
        </a:p>
      </dsp:txBody>
      <dsp:txXfrm rot="-5400000">
        <a:off x="2026964" y="1195470"/>
        <a:ext cx="303790" cy="295351"/>
      </dsp:txXfrm>
    </dsp:sp>
    <dsp:sp modelId="{EA8D02B6-F992-43B6-B0A2-A724EDA36FC8}">
      <dsp:nvSpPr>
        <dsp:cNvPr id="0" name=""/>
        <dsp:cNvSpPr/>
      </dsp:nvSpPr>
      <dsp:spPr>
        <a:xfrm>
          <a:off x="972840" y="1687722"/>
          <a:ext cx="2412037" cy="1125148"/>
        </a:xfrm>
        <a:prstGeom prst="roundRect">
          <a:avLst>
            <a:gd name="adj" fmla="val 10000"/>
          </a:avLst>
        </a:prstGeom>
        <a:solidFill>
          <a:schemeClr val="accent5">
            <a:hueOff val="-164099"/>
            <a:satOff val="2124"/>
            <a:lumOff val="-1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b="1" kern="1200" dirty="0" smtClean="0">
              <a:solidFill>
                <a:srgbClr val="002060"/>
              </a:solidFill>
            </a:rPr>
            <a:t>A posteriori</a:t>
          </a:r>
          <a:endParaRPr lang="it-IT" sz="3200" b="1" kern="1200" dirty="0">
            <a:solidFill>
              <a:srgbClr val="002060"/>
            </a:solidFill>
          </a:endParaRPr>
        </a:p>
      </dsp:txBody>
      <dsp:txXfrm>
        <a:off x="1005794" y="1720676"/>
        <a:ext cx="2346129" cy="1059240"/>
      </dsp:txXfrm>
    </dsp:sp>
    <dsp:sp modelId="{1AC7E394-36CB-430A-A81D-0A8BFFBE8AAC}">
      <dsp:nvSpPr>
        <dsp:cNvPr id="0" name=""/>
        <dsp:cNvSpPr/>
      </dsp:nvSpPr>
      <dsp:spPr>
        <a:xfrm rot="5400000">
          <a:off x="1967893" y="2840999"/>
          <a:ext cx="421930" cy="506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28198"/>
            <a:satOff val="4248"/>
            <a:lumOff val="-227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400" b="1" kern="1200">
            <a:solidFill>
              <a:srgbClr val="002060"/>
            </a:solidFill>
          </a:endParaRPr>
        </a:p>
      </dsp:txBody>
      <dsp:txXfrm rot="-5400000">
        <a:off x="2026964" y="2883192"/>
        <a:ext cx="303790" cy="295351"/>
      </dsp:txXfrm>
    </dsp:sp>
    <dsp:sp modelId="{02A06756-2E47-4AE9-B508-2F04D180A070}">
      <dsp:nvSpPr>
        <dsp:cNvPr id="0" name=""/>
        <dsp:cNvSpPr/>
      </dsp:nvSpPr>
      <dsp:spPr>
        <a:xfrm>
          <a:off x="972840" y="3375445"/>
          <a:ext cx="2412037" cy="1125148"/>
        </a:xfrm>
        <a:prstGeom prst="roundRect">
          <a:avLst>
            <a:gd name="adj" fmla="val 10000"/>
          </a:avLst>
        </a:prstGeom>
        <a:solidFill>
          <a:schemeClr val="accent5">
            <a:hueOff val="-328198"/>
            <a:satOff val="4248"/>
            <a:lumOff val="-227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b="1" kern="1200" dirty="0" smtClean="0">
              <a:solidFill>
                <a:srgbClr val="002060"/>
              </a:solidFill>
            </a:rPr>
            <a:t>Induzione</a:t>
          </a:r>
          <a:endParaRPr lang="it-IT" sz="3200" b="1" kern="1200" dirty="0">
            <a:solidFill>
              <a:srgbClr val="002060"/>
            </a:solidFill>
          </a:endParaRPr>
        </a:p>
      </dsp:txBody>
      <dsp:txXfrm>
        <a:off x="1005794" y="3408399"/>
        <a:ext cx="2346129" cy="10592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E540DC-7279-4CAE-991B-78C4B2E4C8C2}">
      <dsp:nvSpPr>
        <dsp:cNvPr id="0" name=""/>
        <dsp:cNvSpPr/>
      </dsp:nvSpPr>
      <dsp:spPr>
        <a:xfrm>
          <a:off x="1050194" y="0"/>
          <a:ext cx="2257329" cy="112514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b="1" kern="1200" dirty="0" smtClean="0">
              <a:solidFill>
                <a:srgbClr val="002060"/>
              </a:solidFill>
            </a:rPr>
            <a:t>Ragione</a:t>
          </a:r>
          <a:endParaRPr lang="it-IT" sz="3200" b="1" kern="1200" dirty="0">
            <a:solidFill>
              <a:srgbClr val="002060"/>
            </a:solidFill>
          </a:endParaRPr>
        </a:p>
      </dsp:txBody>
      <dsp:txXfrm>
        <a:off x="1083148" y="32954"/>
        <a:ext cx="2191421" cy="1059240"/>
      </dsp:txXfrm>
    </dsp:sp>
    <dsp:sp modelId="{F35B0F11-05ED-458F-B5AD-83AA67E70479}">
      <dsp:nvSpPr>
        <dsp:cNvPr id="0" name=""/>
        <dsp:cNvSpPr/>
      </dsp:nvSpPr>
      <dsp:spPr>
        <a:xfrm rot="5400000">
          <a:off x="1967893" y="1153277"/>
          <a:ext cx="421930" cy="506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400" b="1" kern="1200">
            <a:solidFill>
              <a:srgbClr val="002060"/>
            </a:solidFill>
          </a:endParaRPr>
        </a:p>
      </dsp:txBody>
      <dsp:txXfrm rot="-5400000">
        <a:off x="2026964" y="1195470"/>
        <a:ext cx="303790" cy="295351"/>
      </dsp:txXfrm>
    </dsp:sp>
    <dsp:sp modelId="{EA8D02B6-F992-43B6-B0A2-A724EDA36FC8}">
      <dsp:nvSpPr>
        <dsp:cNvPr id="0" name=""/>
        <dsp:cNvSpPr/>
      </dsp:nvSpPr>
      <dsp:spPr>
        <a:xfrm>
          <a:off x="1050194" y="1687722"/>
          <a:ext cx="2257329" cy="1125148"/>
        </a:xfrm>
        <a:prstGeom prst="roundRect">
          <a:avLst>
            <a:gd name="adj" fmla="val 10000"/>
          </a:avLst>
        </a:prstGeom>
        <a:solidFill>
          <a:schemeClr val="accent5">
            <a:hueOff val="-164099"/>
            <a:satOff val="2124"/>
            <a:lumOff val="-1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b="1" kern="1200" dirty="0" smtClean="0">
              <a:solidFill>
                <a:srgbClr val="002060"/>
              </a:solidFill>
            </a:rPr>
            <a:t>A priori</a:t>
          </a:r>
          <a:endParaRPr lang="it-IT" sz="3200" b="1" kern="1200" dirty="0">
            <a:solidFill>
              <a:srgbClr val="002060"/>
            </a:solidFill>
          </a:endParaRPr>
        </a:p>
      </dsp:txBody>
      <dsp:txXfrm>
        <a:off x="1083148" y="1720676"/>
        <a:ext cx="2191421" cy="1059240"/>
      </dsp:txXfrm>
    </dsp:sp>
    <dsp:sp modelId="{1AC7E394-36CB-430A-A81D-0A8BFFBE8AAC}">
      <dsp:nvSpPr>
        <dsp:cNvPr id="0" name=""/>
        <dsp:cNvSpPr/>
      </dsp:nvSpPr>
      <dsp:spPr>
        <a:xfrm rot="5400000">
          <a:off x="1967893" y="2840999"/>
          <a:ext cx="421930" cy="50631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28198"/>
            <a:satOff val="4248"/>
            <a:lumOff val="-2274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400" b="1" kern="1200">
            <a:solidFill>
              <a:srgbClr val="002060"/>
            </a:solidFill>
          </a:endParaRPr>
        </a:p>
      </dsp:txBody>
      <dsp:txXfrm rot="-5400000">
        <a:off x="2026964" y="2883192"/>
        <a:ext cx="303790" cy="295351"/>
      </dsp:txXfrm>
    </dsp:sp>
    <dsp:sp modelId="{02A06756-2E47-4AE9-B508-2F04D180A070}">
      <dsp:nvSpPr>
        <dsp:cNvPr id="0" name=""/>
        <dsp:cNvSpPr/>
      </dsp:nvSpPr>
      <dsp:spPr>
        <a:xfrm>
          <a:off x="1050194" y="3375445"/>
          <a:ext cx="2257329" cy="1125148"/>
        </a:xfrm>
        <a:prstGeom prst="roundRect">
          <a:avLst>
            <a:gd name="adj" fmla="val 10000"/>
          </a:avLst>
        </a:prstGeom>
        <a:solidFill>
          <a:schemeClr val="accent5">
            <a:hueOff val="-328198"/>
            <a:satOff val="4248"/>
            <a:lumOff val="-227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b="1" kern="1200" dirty="0" smtClean="0">
              <a:solidFill>
                <a:srgbClr val="002060"/>
              </a:solidFill>
            </a:rPr>
            <a:t>Deduzione</a:t>
          </a:r>
          <a:endParaRPr lang="it-IT" sz="3200" b="1" kern="1200" dirty="0">
            <a:solidFill>
              <a:srgbClr val="002060"/>
            </a:solidFill>
          </a:endParaRPr>
        </a:p>
      </dsp:txBody>
      <dsp:txXfrm>
        <a:off x="1083148" y="3408399"/>
        <a:ext cx="2191421" cy="1059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C120A-94AC-4A03-A89D-47850BC817FB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A615B-F40D-4BC7-BFA4-D4213A7D9277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77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7D28C7EE-D9DA-45C5-A955-005E89469A3E}" type="datetimeFigureOut">
              <a:rPr lang="en-US" smtClean="0"/>
              <a:pPr/>
              <a:t>15/10/17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39AB6B98-9ECC-4E99-98D5-DED3E145D141}" type="slidenum">
              <a:rPr lang="en-US" smtClean="0"/>
              <a:pPr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2.xml"/><Relationship Id="rId1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Creare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r>
              <a:rPr lang="en-US" dirty="0" smtClean="0"/>
              <a:t> </a:t>
            </a:r>
            <a:r>
              <a:rPr lang="en-US" dirty="0" err="1" smtClean="0"/>
              <a:t>forti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22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Iniziamo</a:t>
            </a:r>
            <a:r>
              <a:rPr lang="en-US" dirty="0" smtClean="0"/>
              <a:t>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Il </a:t>
            </a:r>
            <a:r>
              <a:rPr lang="en-US" dirty="0" err="1" smtClean="0"/>
              <a:t>nostro</a:t>
            </a:r>
            <a:r>
              <a:rPr lang="en-US" dirty="0" smtClean="0"/>
              <a:t> </a:t>
            </a:r>
            <a:r>
              <a:rPr lang="en-US" dirty="0" err="1" smtClean="0"/>
              <a:t>obiettivo</a:t>
            </a:r>
            <a:r>
              <a:rPr lang="en-US" dirty="0" smtClean="0"/>
              <a:t>: </a:t>
            </a:r>
            <a:endParaRPr lang="en-US" dirty="0"/>
          </a:p>
          <a:p>
            <a:r>
              <a:rPr lang="en-US" dirty="0" smtClean="0"/>
              <a:t>Come </a:t>
            </a:r>
            <a:r>
              <a:rPr lang="en-US" dirty="0" err="1" smtClean="0"/>
              <a:t>creare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r>
              <a:rPr lang="en-US" dirty="0" smtClean="0"/>
              <a:t> </a:t>
            </a:r>
            <a:r>
              <a:rPr lang="en-US" dirty="0" err="1" smtClean="0"/>
              <a:t>solide</a:t>
            </a:r>
            <a:r>
              <a:rPr lang="en-US" dirty="0" smtClean="0"/>
              <a:t>?</a:t>
            </a:r>
            <a:endParaRPr lang="en-US" dirty="0"/>
          </a:p>
          <a:p>
            <a:r>
              <a:rPr lang="en-US" dirty="0" err="1" smtClean="0"/>
              <a:t>Entro</a:t>
            </a:r>
            <a:r>
              <a:rPr lang="en-US" dirty="0" smtClean="0"/>
              <a:t> la fine di </a:t>
            </a:r>
            <a:r>
              <a:rPr lang="en-US" dirty="0" err="1" smtClean="0"/>
              <a:t>questa</a:t>
            </a:r>
            <a:r>
              <a:rPr lang="en-US" dirty="0" smtClean="0"/>
              <a:t> parte del </a:t>
            </a:r>
            <a:r>
              <a:rPr lang="en-US" dirty="0" err="1" smtClean="0"/>
              <a:t>corso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 err="1" smtClean="0"/>
              <a:t>Lavoreremo</a:t>
            </a:r>
            <a:r>
              <a:rPr lang="en-US" dirty="0" smtClean="0"/>
              <a:t> in </a:t>
            </a:r>
            <a:r>
              <a:rPr lang="en-US" dirty="0" err="1" smtClean="0"/>
              <a:t>piccoli</a:t>
            </a:r>
            <a:r>
              <a:rPr lang="en-US" dirty="0" smtClean="0"/>
              <a:t> </a:t>
            </a:r>
            <a:r>
              <a:rPr lang="en-US" dirty="0" err="1" smtClean="0"/>
              <a:t>gruppi</a:t>
            </a:r>
            <a:r>
              <a:rPr lang="en-US" dirty="0" smtClean="0"/>
              <a:t> per </a:t>
            </a:r>
            <a:r>
              <a:rPr lang="en-US" dirty="0" err="1" smtClean="0"/>
              <a:t>generare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r>
              <a:rPr lang="en-US" dirty="0" smtClean="0"/>
              <a:t> </a:t>
            </a:r>
            <a:r>
              <a:rPr lang="en-US" dirty="0" err="1" smtClean="0"/>
              <a:t>solide</a:t>
            </a:r>
            <a:r>
              <a:rPr lang="en-US" dirty="0" smtClean="0"/>
              <a:t>;</a:t>
            </a:r>
          </a:p>
          <a:p>
            <a:pPr lvl="1"/>
            <a:r>
              <a:rPr lang="en-US" dirty="0" err="1" smtClean="0"/>
              <a:t>Faremo</a:t>
            </a:r>
            <a:r>
              <a:rPr lang="en-US" dirty="0" smtClean="0"/>
              <a:t> brainstorming a </a:t>
            </a:r>
            <a:r>
              <a:rPr lang="en-US" dirty="0" err="1" smtClean="0"/>
              <a:t>riguardo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topic </a:t>
            </a:r>
            <a:r>
              <a:rPr lang="en-US" dirty="0" err="1" smtClean="0"/>
              <a:t>decisi</a:t>
            </a:r>
            <a:r>
              <a:rPr lang="en-US" dirty="0" smtClean="0"/>
              <a:t> in </a:t>
            </a:r>
            <a:r>
              <a:rPr lang="en-US" dirty="0" err="1" smtClean="0"/>
              <a:t>precedenza</a:t>
            </a:r>
            <a:r>
              <a:rPr lang="en-US" dirty="0" smtClean="0"/>
              <a:t>;</a:t>
            </a:r>
            <a:endParaRPr lang="en-US" dirty="0"/>
          </a:p>
          <a:p>
            <a:pPr lvl="1"/>
            <a:r>
              <a:rPr lang="en-US" dirty="0" err="1" smtClean="0"/>
              <a:t>Condivideremo</a:t>
            </a:r>
            <a:r>
              <a:rPr lang="en-US" dirty="0" smtClean="0"/>
              <a:t> le </a:t>
            </a:r>
            <a:r>
              <a:rPr lang="en-US" dirty="0" err="1" smtClean="0"/>
              <a:t>nostre</a:t>
            </a:r>
            <a:r>
              <a:rPr lang="en-US" dirty="0" smtClean="0"/>
              <a:t> </a:t>
            </a:r>
            <a:r>
              <a:rPr lang="en-US" dirty="0" err="1" smtClean="0"/>
              <a:t>migliori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99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Il focus di </a:t>
            </a:r>
            <a:r>
              <a:rPr lang="en-US" dirty="0" err="1" smtClean="0"/>
              <a:t>oggi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err="1" smtClean="0"/>
              <a:t>generare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r>
              <a:rPr lang="en-US" dirty="0" smtClean="0"/>
              <a:t> </a:t>
            </a:r>
            <a:r>
              <a:rPr lang="en-US" dirty="0" err="1" smtClean="0"/>
              <a:t>solide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err="1" smtClean="0"/>
              <a:t>Struttura</a:t>
            </a:r>
            <a:r>
              <a:rPr lang="en-US" b="1" u="sng" dirty="0" smtClean="0"/>
              <a:t>, </a:t>
            </a:r>
            <a:r>
              <a:rPr lang="en-US" b="1" u="sng" dirty="0" err="1" smtClean="0"/>
              <a:t>struttura</a:t>
            </a:r>
            <a:r>
              <a:rPr lang="en-US" b="1" u="sng" dirty="0" smtClean="0"/>
              <a:t>, </a:t>
            </a:r>
            <a:r>
              <a:rPr lang="en-US" b="1" u="sng" dirty="0" err="1" smtClean="0"/>
              <a:t>struttura</a:t>
            </a:r>
            <a:r>
              <a:rPr lang="en-US" b="1" u="sng" dirty="0" smtClean="0"/>
              <a:t>! </a:t>
            </a:r>
            <a:r>
              <a:rPr lang="en-US" b="1" u="sng" dirty="0" smtClean="0">
                <a:sym typeface="Wingdings"/>
              </a:rPr>
              <a:t></a:t>
            </a:r>
            <a:endParaRPr lang="en-US" b="1" u="sng" dirty="0" smtClean="0"/>
          </a:p>
          <a:p>
            <a:r>
              <a:rPr lang="en-US" dirty="0" err="1" smtClean="0"/>
              <a:t>Perchè</a:t>
            </a:r>
            <a:r>
              <a:rPr lang="en-US" dirty="0" smtClean="0"/>
              <a:t> la </a:t>
            </a:r>
            <a:r>
              <a:rPr lang="en-US" dirty="0" err="1" smtClean="0"/>
              <a:t>struttura</a:t>
            </a:r>
            <a:r>
              <a:rPr lang="en-US" dirty="0" smtClean="0"/>
              <a:t>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così</a:t>
            </a:r>
            <a:r>
              <a:rPr lang="en-US" dirty="0" smtClean="0"/>
              <a:t> </a:t>
            </a:r>
            <a:r>
              <a:rPr lang="en-US" dirty="0" err="1" smtClean="0"/>
              <a:t>importante</a:t>
            </a:r>
            <a:r>
              <a:rPr lang="en-US" dirty="0" smtClean="0"/>
              <a:t>?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 dirty="0" err="1" smtClean="0"/>
              <a:t>Perchè</a:t>
            </a:r>
            <a:r>
              <a:rPr lang="en-US" dirty="0" smtClean="0"/>
              <a:t> </a:t>
            </a:r>
            <a:r>
              <a:rPr lang="en-US" dirty="0" err="1" smtClean="0"/>
              <a:t>diventiamo</a:t>
            </a:r>
            <a:r>
              <a:rPr lang="en-US" dirty="0" smtClean="0"/>
              <a:t> </a:t>
            </a:r>
            <a:r>
              <a:rPr lang="en-US" dirty="0" err="1" smtClean="0"/>
              <a:t>nervosi</a:t>
            </a:r>
            <a:r>
              <a:rPr lang="en-US" dirty="0" smtClean="0"/>
              <a:t> </a:t>
            </a:r>
            <a:r>
              <a:rPr lang="en-US" dirty="0" err="1" smtClean="0"/>
              <a:t>quando</a:t>
            </a:r>
            <a:r>
              <a:rPr lang="en-US" dirty="0" smtClean="0"/>
              <a:t> </a:t>
            </a:r>
            <a:r>
              <a:rPr lang="en-US" dirty="0" err="1" smtClean="0"/>
              <a:t>parliamo</a:t>
            </a:r>
            <a:r>
              <a:rPr lang="en-US" dirty="0" smtClean="0"/>
              <a:t> in </a:t>
            </a:r>
            <a:r>
              <a:rPr lang="en-US" dirty="0" err="1" smtClean="0"/>
              <a:t>pubblico</a:t>
            </a:r>
            <a:endParaRPr lang="en-US" dirty="0" smtClean="0"/>
          </a:p>
          <a:p>
            <a:pPr marL="806450" lvl="1" indent="-457200">
              <a:buFont typeface="+mj-lt"/>
              <a:buAutoNum type="arabicPeriod"/>
            </a:pPr>
            <a:r>
              <a:rPr lang="en-US" dirty="0" err="1" smtClean="0"/>
              <a:t>Quando</a:t>
            </a:r>
            <a:r>
              <a:rPr lang="en-US" dirty="0" smtClean="0"/>
              <a:t> </a:t>
            </a:r>
            <a:r>
              <a:rPr lang="en-US" dirty="0" err="1" smtClean="0"/>
              <a:t>diventiamo</a:t>
            </a:r>
            <a:r>
              <a:rPr lang="en-US" dirty="0" smtClean="0"/>
              <a:t> </a:t>
            </a:r>
            <a:r>
              <a:rPr lang="en-US" dirty="0" err="1" smtClean="0"/>
              <a:t>nervosi</a:t>
            </a:r>
            <a:r>
              <a:rPr lang="en-US" dirty="0" smtClean="0"/>
              <a:t> </a:t>
            </a:r>
            <a:r>
              <a:rPr lang="en-US" dirty="0" err="1" smtClean="0"/>
              <a:t>tendiamo</a:t>
            </a:r>
            <a:r>
              <a:rPr lang="en-US" dirty="0" smtClean="0"/>
              <a:t> a </a:t>
            </a:r>
            <a:r>
              <a:rPr lang="en-US" dirty="0" err="1" smtClean="0"/>
              <a:t>dimenticare</a:t>
            </a:r>
            <a:r>
              <a:rPr lang="en-US" dirty="0" smtClean="0"/>
              <a:t> </a:t>
            </a:r>
            <a:r>
              <a:rPr lang="en-US" dirty="0" err="1" smtClean="0"/>
              <a:t>quello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volevamo</a:t>
            </a:r>
            <a:r>
              <a:rPr lang="en-US" dirty="0" smtClean="0"/>
              <a:t> dire e come </a:t>
            </a:r>
            <a:r>
              <a:rPr lang="en-US" dirty="0" err="1" smtClean="0"/>
              <a:t>volevamo</a:t>
            </a:r>
            <a:r>
              <a:rPr lang="en-US" dirty="0" smtClean="0"/>
              <a:t> </a:t>
            </a:r>
            <a:r>
              <a:rPr lang="en-US" dirty="0" err="1" smtClean="0"/>
              <a:t>dirlo</a:t>
            </a:r>
            <a:endParaRPr lang="en-US" dirty="0" smtClean="0"/>
          </a:p>
          <a:p>
            <a:pPr marL="806450" lvl="1" indent="-457200">
              <a:buFont typeface="+mj-lt"/>
              <a:buAutoNum type="arabicPeriod"/>
            </a:pPr>
            <a:r>
              <a:rPr lang="en-US" dirty="0" err="1" smtClean="0"/>
              <a:t>Pianificare</a:t>
            </a:r>
            <a:r>
              <a:rPr lang="en-US" dirty="0" smtClean="0"/>
              <a:t> un </a:t>
            </a:r>
            <a:r>
              <a:rPr lang="en-US" dirty="0" err="1" smtClean="0"/>
              <a:t>struttura</a:t>
            </a:r>
            <a:r>
              <a:rPr lang="en-US" dirty="0" smtClean="0"/>
              <a:t> </a:t>
            </a:r>
            <a:r>
              <a:rPr lang="en-US" dirty="0" err="1" smtClean="0"/>
              <a:t>chiara</a:t>
            </a:r>
            <a:r>
              <a:rPr lang="en-US" dirty="0" smtClean="0"/>
              <a:t> 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en-US" dirty="0" err="1" smtClean="0"/>
              <a:t>aiuta</a:t>
            </a:r>
            <a:r>
              <a:rPr lang="en-US" dirty="0" smtClean="0"/>
              <a:t>, </a:t>
            </a:r>
            <a:r>
              <a:rPr lang="en-US" dirty="0" err="1" smtClean="0"/>
              <a:t>anche</a:t>
            </a:r>
            <a:r>
              <a:rPr lang="en-US" dirty="0" smtClean="0"/>
              <a:t> se </a:t>
            </a:r>
            <a:r>
              <a:rPr lang="en-US" dirty="0" err="1" smtClean="0"/>
              <a:t>sei</a:t>
            </a:r>
            <a:r>
              <a:rPr lang="en-US" dirty="0" smtClean="0"/>
              <a:t> </a:t>
            </a:r>
            <a:r>
              <a:rPr lang="en-US" dirty="0" err="1" smtClean="0"/>
              <a:t>nervoso</a:t>
            </a:r>
            <a:r>
              <a:rPr lang="en-US" dirty="0" smtClean="0"/>
              <a:t>, a </a:t>
            </a:r>
            <a:r>
              <a:rPr lang="en-US" dirty="0" err="1" smtClean="0"/>
              <a:t>mantenerti</a:t>
            </a:r>
            <a:r>
              <a:rPr lang="en-US" dirty="0" smtClean="0"/>
              <a:t> </a:t>
            </a:r>
            <a:r>
              <a:rPr lang="en-US" dirty="0" err="1" smtClean="0"/>
              <a:t>nei</a:t>
            </a:r>
            <a:r>
              <a:rPr lang="en-US" dirty="0" smtClean="0"/>
              <a:t> </a:t>
            </a:r>
            <a:r>
              <a:rPr lang="en-US" dirty="0" err="1" smtClean="0"/>
              <a:t>binari</a:t>
            </a:r>
            <a:r>
              <a:rPr lang="en-US" dirty="0" smtClean="0"/>
              <a:t> del </a:t>
            </a:r>
            <a:r>
              <a:rPr lang="en-US" dirty="0" err="1" smtClean="0"/>
              <a:t>discorso</a:t>
            </a:r>
            <a:r>
              <a:rPr lang="en-US" dirty="0" smtClean="0"/>
              <a:t> e a </a:t>
            </a:r>
            <a:r>
              <a:rPr lang="en-US" dirty="0" err="1" smtClean="0"/>
              <a:t>raggiungere</a:t>
            </a:r>
            <a:r>
              <a:rPr lang="en-US" dirty="0" smtClean="0"/>
              <a:t> lo </a:t>
            </a:r>
            <a:r>
              <a:rPr lang="en-US" dirty="0" err="1" smtClean="0"/>
              <a:t>scopo</a:t>
            </a:r>
            <a:r>
              <a:rPr lang="en-US" dirty="0" smtClean="0"/>
              <a:t> </a:t>
            </a:r>
            <a:r>
              <a:rPr lang="en-US" dirty="0" err="1" smtClean="0"/>
              <a:t>prefissato</a:t>
            </a:r>
            <a:r>
              <a:rPr lang="en-US" dirty="0" smtClean="0"/>
              <a:t>!</a:t>
            </a:r>
          </a:p>
          <a:p>
            <a:r>
              <a:rPr lang="en-US" dirty="0" err="1" smtClean="0"/>
              <a:t>Quindi</a:t>
            </a:r>
            <a:r>
              <a:rPr lang="en-US" dirty="0" smtClean="0"/>
              <a:t> la </a:t>
            </a:r>
            <a:r>
              <a:rPr lang="en-US" dirty="0" err="1" smtClean="0"/>
              <a:t>struttura</a:t>
            </a:r>
            <a:r>
              <a:rPr lang="en-US" dirty="0" smtClean="0"/>
              <a:t> è </a:t>
            </a:r>
            <a:r>
              <a:rPr lang="en-US" dirty="0" err="1" smtClean="0"/>
              <a:t>importante</a:t>
            </a:r>
            <a:r>
              <a:rPr lang="en-US" dirty="0" smtClean="0"/>
              <a:t> </a:t>
            </a:r>
            <a:r>
              <a:rPr lang="en-US" dirty="0" err="1" smtClean="0"/>
              <a:t>perchè</a:t>
            </a:r>
            <a:r>
              <a:rPr lang="en-US" dirty="0" smtClean="0"/>
              <a:t> </a:t>
            </a:r>
            <a:r>
              <a:rPr lang="en-US" dirty="0" err="1" smtClean="0"/>
              <a:t>aiuta</a:t>
            </a:r>
            <a:r>
              <a:rPr lang="en-US" dirty="0" smtClean="0"/>
              <a:t> a </a:t>
            </a:r>
            <a:r>
              <a:rPr lang="en-US" dirty="0" err="1" smtClean="0"/>
              <a:t>rimanere</a:t>
            </a:r>
            <a:r>
              <a:rPr lang="en-US" dirty="0" smtClean="0"/>
              <a:t> </a:t>
            </a:r>
            <a:r>
              <a:rPr lang="en-US" dirty="0" err="1" smtClean="0"/>
              <a:t>chiari</a:t>
            </a:r>
            <a:r>
              <a:rPr lang="en-US" dirty="0" smtClean="0"/>
              <a:t>, </a:t>
            </a:r>
            <a:r>
              <a:rPr lang="en-US" dirty="0" err="1" smtClean="0"/>
              <a:t>concisi</a:t>
            </a:r>
            <a:r>
              <a:rPr lang="en-US" dirty="0" smtClean="0"/>
              <a:t> e ad aver </a:t>
            </a:r>
            <a:r>
              <a:rPr lang="en-US" dirty="0" err="1" smtClean="0"/>
              <a:t>fiducia</a:t>
            </a:r>
            <a:r>
              <a:rPr lang="en-US" dirty="0" smtClean="0"/>
              <a:t> in </a:t>
            </a:r>
            <a:r>
              <a:rPr lang="en-US" dirty="0" err="1" smtClean="0"/>
              <a:t>sè</a:t>
            </a:r>
            <a:r>
              <a:rPr lang="en-US" dirty="0" smtClean="0"/>
              <a:t> </a:t>
            </a:r>
            <a:r>
              <a:rPr lang="en-US" dirty="0" err="1" smtClean="0"/>
              <a:t>stessi</a:t>
            </a:r>
            <a:r>
              <a:rPr lang="en-US" dirty="0" smtClean="0"/>
              <a:t> !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05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583488" cy="1143000"/>
          </a:xfrm>
        </p:spPr>
        <p:txBody>
          <a:bodyPr>
            <a:normAutofit/>
          </a:bodyPr>
          <a:lstStyle/>
          <a:p>
            <a:r>
              <a:rPr lang="en-US" dirty="0" err="1" smtClean="0"/>
              <a:t>Strutturare</a:t>
            </a:r>
            <a:r>
              <a:rPr lang="en-US" dirty="0" smtClean="0"/>
              <a:t> un </a:t>
            </a:r>
            <a:r>
              <a:rPr lang="en-US" dirty="0" err="1" smtClean="0"/>
              <a:t>discorso</a:t>
            </a:r>
            <a:r>
              <a:rPr lang="en-US" dirty="0" smtClean="0"/>
              <a:t> </a:t>
            </a:r>
            <a:r>
              <a:rPr lang="en-US" dirty="0" err="1" smtClean="0"/>
              <a:t>persuasivo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949823"/>
            <a:ext cx="7583488" cy="4440281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 smtClean="0"/>
              <a:t>Principio-</a:t>
            </a:r>
            <a:r>
              <a:rPr lang="en-US" dirty="0" smtClean="0"/>
              <a:t> Il </a:t>
            </a:r>
            <a:r>
              <a:rPr lang="en-US" dirty="0" err="1" smtClean="0"/>
              <a:t>valore</a:t>
            </a:r>
            <a:r>
              <a:rPr lang="en-US" dirty="0" smtClean="0"/>
              <a:t> </a:t>
            </a:r>
            <a:r>
              <a:rPr lang="en-US" dirty="0" err="1" smtClean="0"/>
              <a:t>principale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soggiace</a:t>
            </a:r>
            <a:r>
              <a:rPr lang="en-US" dirty="0" smtClean="0"/>
              <a:t> a </a:t>
            </a:r>
            <a:r>
              <a:rPr lang="en-US" dirty="0" err="1" smtClean="0"/>
              <a:t>tutto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discorso</a:t>
            </a:r>
            <a:r>
              <a:rPr lang="en-US" dirty="0" smtClean="0"/>
              <a:t>.</a:t>
            </a:r>
            <a:endParaRPr lang="en-US" u="sng" dirty="0" smtClean="0"/>
          </a:p>
          <a:p>
            <a:r>
              <a:rPr lang="en-US" u="sng" dirty="0" err="1" smtClean="0"/>
              <a:t>Gancio</a:t>
            </a:r>
            <a:endParaRPr lang="en-US" u="sng" dirty="0" smtClean="0"/>
          </a:p>
          <a:p>
            <a:pPr lvl="1"/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frase</a:t>
            </a:r>
            <a:r>
              <a:rPr lang="en-US" dirty="0" smtClean="0"/>
              <a:t> </a:t>
            </a:r>
            <a:r>
              <a:rPr lang="en-US" dirty="0" err="1" smtClean="0"/>
              <a:t>iniziale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sia</a:t>
            </a:r>
            <a:r>
              <a:rPr lang="en-US" dirty="0" smtClean="0"/>
              <a:t> </a:t>
            </a:r>
            <a:r>
              <a:rPr lang="en-US" dirty="0" err="1" smtClean="0"/>
              <a:t>coinvolgente</a:t>
            </a:r>
            <a:r>
              <a:rPr lang="en-US" dirty="0" smtClean="0"/>
              <a:t> </a:t>
            </a:r>
            <a:r>
              <a:rPr lang="en-US" dirty="0" err="1" smtClean="0"/>
              <a:t>ed</a:t>
            </a:r>
            <a:r>
              <a:rPr lang="en-US" dirty="0" smtClean="0"/>
              <a:t> </a:t>
            </a:r>
            <a:r>
              <a:rPr lang="en-US" dirty="0" err="1" smtClean="0"/>
              <a:t>eccitante</a:t>
            </a:r>
            <a:r>
              <a:rPr lang="en-US" dirty="0" smtClean="0"/>
              <a:t> in </a:t>
            </a:r>
            <a:r>
              <a:rPr lang="en-US" dirty="0" err="1" smtClean="0"/>
              <a:t>modo</a:t>
            </a:r>
            <a:r>
              <a:rPr lang="en-US" dirty="0" smtClean="0"/>
              <a:t> da </a:t>
            </a:r>
            <a:r>
              <a:rPr lang="en-US" dirty="0" err="1" smtClean="0"/>
              <a:t>legare</a:t>
            </a:r>
            <a:r>
              <a:rPr lang="en-US" dirty="0" smtClean="0"/>
              <a:t> a </a:t>
            </a:r>
            <a:r>
              <a:rPr lang="en-US" dirty="0" err="1" smtClean="0"/>
              <a:t>sè</a:t>
            </a:r>
            <a:r>
              <a:rPr lang="en-US" dirty="0" smtClean="0"/>
              <a:t> </a:t>
            </a:r>
            <a:r>
              <a:rPr lang="en-US" dirty="0" err="1" smtClean="0"/>
              <a:t>l’uditorio</a:t>
            </a:r>
            <a:r>
              <a:rPr lang="en-US" dirty="0" smtClean="0"/>
              <a:t>!</a:t>
            </a:r>
          </a:p>
          <a:p>
            <a:r>
              <a:rPr lang="en-US" u="sng" dirty="0" err="1" smtClean="0"/>
              <a:t>Punto</a:t>
            </a:r>
            <a:r>
              <a:rPr lang="en-US" u="sng" dirty="0" smtClean="0"/>
              <a:t> </a:t>
            </a:r>
            <a:r>
              <a:rPr lang="en-US" u="sng" dirty="0" err="1" smtClean="0"/>
              <a:t>principale</a:t>
            </a:r>
            <a:r>
              <a:rPr lang="en-US" u="sng" dirty="0" smtClean="0"/>
              <a:t> (</a:t>
            </a:r>
            <a:r>
              <a:rPr lang="en-US" u="sng" dirty="0" err="1" smtClean="0"/>
              <a:t>solitamente</a:t>
            </a:r>
            <a:r>
              <a:rPr lang="en-US" u="sng" dirty="0" smtClean="0"/>
              <a:t> un </a:t>
            </a:r>
            <a:r>
              <a:rPr lang="en-US" u="sng" dirty="0" err="1" smtClean="0"/>
              <a:t>discorso</a:t>
            </a:r>
            <a:r>
              <a:rPr lang="en-US" u="sng" dirty="0" smtClean="0"/>
              <a:t> </a:t>
            </a:r>
            <a:r>
              <a:rPr lang="en-US" u="sng" dirty="0" err="1" smtClean="0"/>
              <a:t>deve</a:t>
            </a:r>
            <a:r>
              <a:rPr lang="en-US" u="sng" dirty="0" smtClean="0"/>
              <a:t> </a:t>
            </a:r>
            <a:r>
              <a:rPr lang="en-US" u="sng" dirty="0" err="1" smtClean="0"/>
              <a:t>averne</a:t>
            </a:r>
            <a:r>
              <a:rPr lang="en-US" u="sng" dirty="0" smtClean="0"/>
              <a:t> 3)</a:t>
            </a:r>
          </a:p>
          <a:p>
            <a:pPr lvl="1"/>
            <a:r>
              <a:rPr lang="en-US" dirty="0" err="1" smtClean="0"/>
              <a:t>Introdurre</a:t>
            </a:r>
            <a:r>
              <a:rPr lang="en-US" dirty="0" smtClean="0"/>
              <a:t> la </a:t>
            </a:r>
            <a:r>
              <a:rPr lang="en-US" dirty="0" err="1" smtClean="0"/>
              <a:t>propria</a:t>
            </a:r>
            <a:r>
              <a:rPr lang="en-US" dirty="0" smtClean="0"/>
              <a:t> idea </a:t>
            </a:r>
            <a:r>
              <a:rPr lang="en-US" dirty="0" err="1" smtClean="0"/>
              <a:t>fondamentale</a:t>
            </a:r>
            <a:r>
              <a:rPr lang="en-US" dirty="0" smtClean="0"/>
              <a:t>.</a:t>
            </a:r>
          </a:p>
          <a:p>
            <a:r>
              <a:rPr lang="en-US" u="sng" dirty="0" err="1" smtClean="0"/>
              <a:t>Tre</a:t>
            </a:r>
            <a:r>
              <a:rPr lang="en-US" u="sng" dirty="0" smtClean="0"/>
              <a:t> </a:t>
            </a:r>
            <a:r>
              <a:rPr lang="en-US" u="sng" dirty="0" err="1" smtClean="0"/>
              <a:t>ragioni</a:t>
            </a:r>
            <a:r>
              <a:rPr lang="en-US" u="sng" dirty="0" smtClean="0"/>
              <a:t> per </a:t>
            </a:r>
            <a:r>
              <a:rPr lang="en-US" u="sng" dirty="0" err="1" smtClean="0"/>
              <a:t>supportare</a:t>
            </a:r>
            <a:r>
              <a:rPr lang="en-US" u="sng" dirty="0" smtClean="0"/>
              <a:t> </a:t>
            </a:r>
            <a:r>
              <a:rPr lang="en-US" u="sng" dirty="0" err="1" smtClean="0"/>
              <a:t>ogni</a:t>
            </a:r>
            <a:r>
              <a:rPr lang="en-US" u="sng" dirty="0" smtClean="0"/>
              <a:t> </a:t>
            </a:r>
            <a:r>
              <a:rPr lang="en-US" u="sng" dirty="0" err="1" smtClean="0"/>
              <a:t>punto</a:t>
            </a:r>
            <a:r>
              <a:rPr lang="en-US" u="sng" dirty="0" smtClean="0"/>
              <a:t> </a:t>
            </a:r>
            <a:r>
              <a:rPr lang="en-US" u="sng" dirty="0" err="1" smtClean="0"/>
              <a:t>principale</a:t>
            </a:r>
            <a:r>
              <a:rPr lang="en-US" u="sng" dirty="0" smtClean="0"/>
              <a:t> del </a:t>
            </a:r>
            <a:r>
              <a:rPr lang="en-US" u="sng" dirty="0" err="1" smtClean="0"/>
              <a:t>discorso</a:t>
            </a:r>
            <a:r>
              <a:rPr lang="en-US" u="sng" dirty="0" smtClean="0"/>
              <a:t>.</a:t>
            </a:r>
          </a:p>
          <a:p>
            <a:pPr lvl="1"/>
            <a:r>
              <a:rPr lang="en-US" dirty="0" err="1" smtClean="0"/>
              <a:t>Utilizzare</a:t>
            </a:r>
            <a:r>
              <a:rPr lang="en-US" dirty="0" smtClean="0"/>
              <a:t> </a:t>
            </a:r>
            <a:r>
              <a:rPr lang="en-US" dirty="0" err="1" smtClean="0"/>
              <a:t>fatti</a:t>
            </a:r>
            <a:r>
              <a:rPr lang="en-US" dirty="0" smtClean="0"/>
              <a:t>, </a:t>
            </a:r>
            <a:r>
              <a:rPr lang="en-US" dirty="0" err="1" smtClean="0"/>
              <a:t>valori</a:t>
            </a:r>
            <a:r>
              <a:rPr lang="en-US" dirty="0" smtClean="0"/>
              <a:t> e </a:t>
            </a:r>
            <a:r>
              <a:rPr lang="en-US" dirty="0" err="1" smtClean="0"/>
              <a:t>politiche</a:t>
            </a:r>
            <a:r>
              <a:rPr lang="en-US" dirty="0" smtClean="0"/>
              <a:t> </a:t>
            </a:r>
            <a:r>
              <a:rPr lang="en-US" dirty="0" err="1" smtClean="0"/>
              <a:t>attuali</a:t>
            </a:r>
            <a:r>
              <a:rPr lang="en-US" dirty="0" smtClean="0"/>
              <a:t> per far </a:t>
            </a:r>
            <a:r>
              <a:rPr lang="en-US" dirty="0" err="1" smtClean="0"/>
              <a:t>capire</a:t>
            </a:r>
            <a:r>
              <a:rPr lang="en-US" dirty="0" smtClean="0"/>
              <a:t> la </a:t>
            </a:r>
            <a:r>
              <a:rPr lang="en-US" dirty="0" err="1" smtClean="0"/>
              <a:t>giuria</a:t>
            </a:r>
            <a:r>
              <a:rPr lang="en-US" dirty="0" smtClean="0"/>
              <a:t> e </a:t>
            </a:r>
            <a:r>
              <a:rPr lang="en-US" dirty="0" err="1" smtClean="0"/>
              <a:t>costruire</a:t>
            </a:r>
            <a:r>
              <a:rPr lang="en-US" dirty="0" smtClean="0"/>
              <a:t> la </a:t>
            </a:r>
            <a:r>
              <a:rPr lang="en-US" dirty="0" err="1" smtClean="0"/>
              <a:t>propria</a:t>
            </a:r>
            <a:r>
              <a:rPr lang="en-US" dirty="0" smtClean="0"/>
              <a:t> </a:t>
            </a:r>
            <a:r>
              <a:rPr lang="en-US" dirty="0" err="1" smtClean="0"/>
              <a:t>credibilità</a:t>
            </a:r>
            <a:endParaRPr lang="en-US" dirty="0" smtClean="0"/>
          </a:p>
          <a:p>
            <a:r>
              <a:rPr lang="en-US" u="sng" dirty="0" err="1" smtClean="0"/>
              <a:t>Conclusione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Riassumere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propri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principali</a:t>
            </a:r>
            <a:r>
              <a:rPr lang="en-US" dirty="0" smtClean="0"/>
              <a:t> e </a:t>
            </a:r>
            <a:r>
              <a:rPr lang="en-US" dirty="0" err="1" smtClean="0"/>
              <a:t>ringraziare</a:t>
            </a:r>
            <a:r>
              <a:rPr lang="en-US" dirty="0" smtClean="0"/>
              <a:t> </a:t>
            </a:r>
            <a:r>
              <a:rPr lang="en-US" dirty="0" err="1" smtClean="0"/>
              <a:t>l’uditorio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marL="349250" lvl="1" indent="0">
              <a:buNone/>
            </a:pP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Passo</a:t>
            </a:r>
            <a:r>
              <a:rPr lang="en-US" dirty="0" smtClean="0"/>
              <a:t> 1: Quale Principio?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E’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valore</a:t>
            </a:r>
            <a:r>
              <a:rPr lang="en-US" dirty="0" smtClean="0"/>
              <a:t> </a:t>
            </a:r>
            <a:r>
              <a:rPr lang="en-US" dirty="0" err="1" smtClean="0"/>
              <a:t>fondamentale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sta</a:t>
            </a:r>
            <a:r>
              <a:rPr lang="en-US" dirty="0" smtClean="0"/>
              <a:t> </a:t>
            </a:r>
            <a:r>
              <a:rPr lang="en-US" dirty="0" err="1" smtClean="0"/>
              <a:t>dietro</a:t>
            </a:r>
            <a:r>
              <a:rPr lang="en-US" dirty="0" smtClean="0"/>
              <a:t> </a:t>
            </a:r>
            <a:r>
              <a:rPr lang="en-US" dirty="0" err="1" smtClean="0"/>
              <a:t>tutte</a:t>
            </a:r>
            <a:r>
              <a:rPr lang="en-US" dirty="0" smtClean="0"/>
              <a:t> le </a:t>
            </a:r>
            <a:r>
              <a:rPr lang="en-US" dirty="0" err="1" smtClean="0"/>
              <a:t>proprie</a:t>
            </a:r>
            <a:r>
              <a:rPr lang="en-US" dirty="0" smtClean="0"/>
              <a:t> </a:t>
            </a:r>
            <a:r>
              <a:rPr lang="en-US" dirty="0" err="1" smtClean="0"/>
              <a:t>argomentazioni</a:t>
            </a:r>
            <a:r>
              <a:rPr lang="en-US" dirty="0" smtClean="0"/>
              <a:t>.</a:t>
            </a:r>
            <a:endParaRPr lang="en-US" u="sng" dirty="0"/>
          </a:p>
          <a:p>
            <a:r>
              <a:rPr lang="en-US" dirty="0" err="1" smtClean="0"/>
              <a:t>Esempi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Libertà</a:t>
            </a:r>
            <a:endParaRPr lang="en-US" dirty="0" smtClean="0"/>
          </a:p>
          <a:p>
            <a:pPr lvl="1"/>
            <a:r>
              <a:rPr lang="en-US" dirty="0" err="1" smtClean="0"/>
              <a:t>Famiglia</a:t>
            </a:r>
            <a:endParaRPr lang="en-US" dirty="0" smtClean="0"/>
          </a:p>
          <a:p>
            <a:pPr lvl="1"/>
            <a:r>
              <a:rPr lang="en-US" dirty="0" err="1" smtClean="0"/>
              <a:t>Scelta</a:t>
            </a:r>
            <a:endParaRPr lang="en-US" dirty="0" smtClean="0"/>
          </a:p>
          <a:p>
            <a:r>
              <a:rPr lang="en-US" dirty="0" err="1" smtClean="0"/>
              <a:t>Quali</a:t>
            </a:r>
            <a:r>
              <a:rPr lang="en-US" dirty="0" smtClean="0"/>
              <a:t> </a:t>
            </a:r>
            <a:r>
              <a:rPr lang="en-US" dirty="0" err="1" smtClean="0"/>
              <a:t>principi</a:t>
            </a:r>
            <a:r>
              <a:rPr lang="en-US" dirty="0" smtClean="0"/>
              <a:t> </a:t>
            </a:r>
            <a:r>
              <a:rPr lang="en-US" dirty="0" err="1" smtClean="0"/>
              <a:t>nel</a:t>
            </a:r>
            <a:r>
              <a:rPr lang="en-US" dirty="0" smtClean="0"/>
              <a:t> </a:t>
            </a:r>
            <a:r>
              <a:rPr lang="en-US" dirty="0" err="1" smtClean="0"/>
              <a:t>nostro</a:t>
            </a:r>
            <a:r>
              <a:rPr lang="en-US" dirty="0" smtClean="0"/>
              <a:t> </a:t>
            </a:r>
            <a:r>
              <a:rPr lang="en-US" dirty="0" err="1" smtClean="0"/>
              <a:t>dibattito</a:t>
            </a:r>
            <a:r>
              <a:rPr lang="en-US" dirty="0" smtClean="0"/>
              <a:t>?</a:t>
            </a:r>
          </a:p>
          <a:p>
            <a:pPr lvl="1"/>
            <a:r>
              <a:rPr lang="is-IS" dirty="0" smtClean="0"/>
              <a:t>….</a:t>
            </a:r>
            <a:endParaRPr lang="en-US" dirty="0" smtClean="0"/>
          </a:p>
          <a:p>
            <a:pPr lvl="1"/>
            <a:r>
              <a:rPr lang="is-IS" dirty="0" smtClean="0"/>
              <a:t>….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0338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 di principi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err="1" smtClean="0"/>
              <a:t>Topic</a:t>
            </a:r>
            <a:r>
              <a:rPr lang="it-IT" dirty="0" smtClean="0"/>
              <a:t> 1 – THBT la polizia possa accedere ai dati dei telefoni cellulari in caso di indagine senza autorizzazione della magistratura</a:t>
            </a:r>
          </a:p>
          <a:p>
            <a:pPr>
              <a:buNone/>
            </a:pPr>
            <a:r>
              <a:rPr lang="it-IT" dirty="0" smtClean="0"/>
              <a:t>PRIVACY VERSUS SICUREZZA</a:t>
            </a:r>
          </a:p>
          <a:p>
            <a:r>
              <a:rPr lang="it-IT" dirty="0" err="1" smtClean="0"/>
              <a:t>Topic</a:t>
            </a:r>
            <a:r>
              <a:rPr lang="it-IT" dirty="0" smtClean="0"/>
              <a:t> 2 – THBT gli animali selvatici non debbono essere utilizzati nei circhi</a:t>
            </a:r>
          </a:p>
          <a:p>
            <a:pPr>
              <a:buNone/>
            </a:pPr>
            <a:r>
              <a:rPr lang="it-IT" dirty="0" smtClean="0"/>
              <a:t>RISPETTO DELLA NATURA VERSUS TRADIZIONI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7583488" cy="1143000"/>
          </a:xfrm>
        </p:spPr>
        <p:txBody>
          <a:bodyPr>
            <a:noAutofit/>
          </a:bodyPr>
          <a:lstStyle/>
          <a:p>
            <a:r>
              <a:rPr lang="en-US" sz="4000" dirty="0" err="1" smtClean="0"/>
              <a:t>Passo</a:t>
            </a:r>
            <a:r>
              <a:rPr lang="en-US" sz="4000" dirty="0" smtClean="0"/>
              <a:t> 2: </a:t>
            </a:r>
            <a:br>
              <a:rPr lang="en-US" sz="4000" dirty="0" smtClean="0"/>
            </a:br>
            <a:r>
              <a:rPr lang="en-US" sz="4000" dirty="0" err="1" smtClean="0"/>
              <a:t>costruire</a:t>
            </a:r>
            <a:r>
              <a:rPr lang="en-US" sz="4000" dirty="0" smtClean="0"/>
              <a:t> le </a:t>
            </a:r>
            <a:r>
              <a:rPr lang="en-US" sz="4000" dirty="0" err="1" smtClean="0"/>
              <a:t>argomentazioni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Ogni</a:t>
            </a:r>
            <a:r>
              <a:rPr lang="en-US" dirty="0" smtClean="0"/>
              <a:t> </a:t>
            </a:r>
            <a:r>
              <a:rPr lang="en-US" dirty="0" err="1" smtClean="0"/>
              <a:t>discorso</a:t>
            </a:r>
            <a:r>
              <a:rPr lang="en-US" dirty="0" smtClean="0"/>
              <a:t> </a:t>
            </a:r>
            <a:r>
              <a:rPr lang="en-US" dirty="0" err="1" smtClean="0"/>
              <a:t>deve</a:t>
            </a:r>
            <a:r>
              <a:rPr lang="en-US" dirty="0" smtClean="0"/>
              <a:t> </a:t>
            </a:r>
            <a:r>
              <a:rPr lang="en-US" dirty="0" err="1" smtClean="0"/>
              <a:t>avere</a:t>
            </a:r>
            <a:r>
              <a:rPr lang="en-US" dirty="0" smtClean="0"/>
              <a:t> </a:t>
            </a:r>
            <a:r>
              <a:rPr lang="en-US" dirty="0" err="1" smtClean="0"/>
              <a:t>tre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principali</a:t>
            </a:r>
            <a:r>
              <a:rPr lang="en-US" dirty="0" smtClean="0"/>
              <a:t> o </a:t>
            </a:r>
            <a:r>
              <a:rPr lang="en-US" dirty="0" err="1" smtClean="0"/>
              <a:t>argomentazioni</a:t>
            </a:r>
            <a:endParaRPr lang="en-US" dirty="0" smtClean="0"/>
          </a:p>
          <a:p>
            <a:r>
              <a:rPr lang="en-US" dirty="0" err="1" smtClean="0"/>
              <a:t>Tali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devono</a:t>
            </a:r>
            <a:r>
              <a:rPr lang="en-US" dirty="0" smtClean="0"/>
              <a:t> </a:t>
            </a:r>
            <a:r>
              <a:rPr lang="en-US" dirty="0" err="1" smtClean="0"/>
              <a:t>essere</a:t>
            </a:r>
            <a:r>
              <a:rPr lang="en-US" dirty="0" smtClean="0"/>
              <a:t> </a:t>
            </a:r>
            <a:r>
              <a:rPr lang="en-US" dirty="0" err="1" smtClean="0"/>
              <a:t>costruiti</a:t>
            </a:r>
            <a:r>
              <a:rPr lang="en-US" dirty="0" smtClean="0"/>
              <a:t> </a:t>
            </a:r>
            <a:r>
              <a:rPr lang="en-US" dirty="0" err="1" smtClean="0"/>
              <a:t>sulla</a:t>
            </a:r>
            <a:r>
              <a:rPr lang="en-US" dirty="0" smtClean="0"/>
              <a:t> base del principio </a:t>
            </a:r>
            <a:r>
              <a:rPr lang="en-US" dirty="0" err="1" smtClean="0"/>
              <a:t>scelto</a:t>
            </a:r>
            <a:r>
              <a:rPr lang="en-US" dirty="0" smtClean="0"/>
              <a:t> e </a:t>
            </a:r>
            <a:r>
              <a:rPr lang="en-US" dirty="0" err="1" smtClean="0"/>
              <a:t>devono</a:t>
            </a:r>
            <a:r>
              <a:rPr lang="en-US" dirty="0" smtClean="0"/>
              <a:t> </a:t>
            </a:r>
            <a:r>
              <a:rPr lang="en-US" dirty="0" err="1" smtClean="0"/>
              <a:t>condurre</a:t>
            </a:r>
            <a:r>
              <a:rPr lang="en-US" dirty="0" smtClean="0"/>
              <a:t> la </a:t>
            </a:r>
            <a:r>
              <a:rPr lang="en-US" dirty="0" err="1" smtClean="0"/>
              <a:t>giuria</a:t>
            </a:r>
            <a:r>
              <a:rPr lang="en-US" dirty="0" smtClean="0"/>
              <a:t> a dare la </a:t>
            </a:r>
            <a:r>
              <a:rPr lang="en-US" dirty="0" err="1" smtClean="0"/>
              <a:t>vittoria</a:t>
            </a:r>
            <a:r>
              <a:rPr lang="en-US" dirty="0" smtClean="0"/>
              <a:t> </a:t>
            </a:r>
            <a:r>
              <a:rPr lang="en-US" dirty="0" err="1" smtClean="0"/>
              <a:t>alla</a:t>
            </a:r>
            <a:r>
              <a:rPr lang="en-US" dirty="0" smtClean="0"/>
              <a:t> </a:t>
            </a:r>
            <a:r>
              <a:rPr lang="en-US" dirty="0" err="1" smtClean="0"/>
              <a:t>propria</a:t>
            </a:r>
            <a:r>
              <a:rPr lang="en-US" dirty="0" smtClean="0"/>
              <a:t> parte.</a:t>
            </a:r>
          </a:p>
          <a:p>
            <a:r>
              <a:rPr lang="en-US" dirty="0" err="1" smtClean="0"/>
              <a:t>Struttura</a:t>
            </a:r>
            <a:r>
              <a:rPr lang="en-US" dirty="0" smtClean="0"/>
              <a:t> </a:t>
            </a:r>
            <a:r>
              <a:rPr lang="en-US" dirty="0" err="1" smtClean="0"/>
              <a:t>dell’argomentazione</a:t>
            </a:r>
            <a:r>
              <a:rPr lang="en-US" dirty="0" smtClean="0"/>
              <a:t>– </a:t>
            </a:r>
            <a:r>
              <a:rPr lang="en-US" dirty="0" err="1" smtClean="0"/>
              <a:t>modello</a:t>
            </a:r>
            <a:r>
              <a:rPr lang="en-US" dirty="0" smtClean="0"/>
              <a:t> A-R-E</a:t>
            </a:r>
          </a:p>
          <a:p>
            <a:pPr lvl="1"/>
            <a:r>
              <a:rPr lang="en-US" dirty="0" smtClean="0"/>
              <a:t>Assertion</a:t>
            </a:r>
          </a:p>
          <a:p>
            <a:pPr lvl="1"/>
            <a:r>
              <a:rPr lang="en-US" dirty="0" smtClean="0"/>
              <a:t>Reasoning</a:t>
            </a:r>
          </a:p>
          <a:p>
            <a:pPr lvl="1"/>
            <a:r>
              <a:rPr lang="en-US" dirty="0" smtClean="0"/>
              <a:t>Evidence</a:t>
            </a:r>
            <a:endParaRPr lang="en-US" dirty="0"/>
          </a:p>
          <a:p>
            <a:r>
              <a:rPr lang="en-US" dirty="0" err="1" smtClean="0"/>
              <a:t>Aiuta</a:t>
            </a:r>
            <a:r>
              <a:rPr lang="en-US" dirty="0" smtClean="0"/>
              <a:t> a </a:t>
            </a:r>
            <a:r>
              <a:rPr lang="en-US" dirty="0" err="1" smtClean="0"/>
              <a:t>costruire</a:t>
            </a:r>
            <a:r>
              <a:rPr lang="en-US" dirty="0" smtClean="0"/>
              <a:t> </a:t>
            </a:r>
            <a:r>
              <a:rPr lang="en-US" dirty="0" err="1" smtClean="0"/>
              <a:t>chiaramente</a:t>
            </a:r>
            <a:r>
              <a:rPr lang="en-US" dirty="0" smtClean="0"/>
              <a:t> e </a:t>
            </a:r>
            <a:r>
              <a:rPr lang="en-US" dirty="0" err="1" smtClean="0"/>
              <a:t>logicamente</a:t>
            </a:r>
            <a:r>
              <a:rPr lang="en-US" dirty="0" smtClean="0"/>
              <a:t> la </a:t>
            </a:r>
            <a:r>
              <a:rPr lang="en-US" dirty="0" err="1" smtClean="0"/>
              <a:t>propria</a:t>
            </a:r>
            <a:r>
              <a:rPr lang="en-US" dirty="0" smtClean="0"/>
              <a:t> </a:t>
            </a:r>
            <a:r>
              <a:rPr lang="en-US" dirty="0" err="1" smtClean="0"/>
              <a:t>posizione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236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A- </a:t>
            </a:r>
            <a:r>
              <a:rPr lang="en-US" dirty="0" smtClean="0"/>
              <a:t>Assertion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50" y="1949824"/>
            <a:ext cx="7939601" cy="4561444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Diglielo</a:t>
            </a:r>
            <a:r>
              <a:rPr lang="en-US" b="1" dirty="0" smtClean="0"/>
              <a:t>, </a:t>
            </a:r>
            <a:r>
              <a:rPr lang="en-US" b="1" dirty="0" err="1" smtClean="0"/>
              <a:t>diglielo</a:t>
            </a:r>
            <a:r>
              <a:rPr lang="en-US" b="1" dirty="0" smtClean="0"/>
              <a:t> di </a:t>
            </a:r>
            <a:r>
              <a:rPr lang="en-US" b="1" dirty="0" err="1" smtClean="0"/>
              <a:t>nuovo</a:t>
            </a:r>
            <a:r>
              <a:rPr lang="en-US" b="1" dirty="0" smtClean="0"/>
              <a:t> e </a:t>
            </a:r>
            <a:r>
              <a:rPr lang="en-US" b="1" dirty="0" err="1" smtClean="0"/>
              <a:t>digli</a:t>
            </a:r>
            <a:r>
              <a:rPr lang="en-US" b="1" dirty="0" smtClean="0"/>
              <a:t> </a:t>
            </a:r>
            <a:r>
              <a:rPr lang="en-US" b="1" dirty="0" err="1" smtClean="0"/>
              <a:t>quello</a:t>
            </a:r>
            <a:r>
              <a:rPr lang="en-US" b="1" dirty="0" smtClean="0"/>
              <a:t> </a:t>
            </a:r>
            <a:r>
              <a:rPr lang="en-US" b="1" dirty="0" err="1" smtClean="0"/>
              <a:t>che</a:t>
            </a:r>
            <a:r>
              <a:rPr lang="en-US" b="1" dirty="0" smtClean="0"/>
              <a:t> </a:t>
            </a:r>
            <a:r>
              <a:rPr lang="en-US" b="1" dirty="0" err="1" smtClean="0"/>
              <a:t>gli</a:t>
            </a:r>
            <a:r>
              <a:rPr lang="en-US" b="1" dirty="0" smtClean="0"/>
              <a:t> </a:t>
            </a:r>
            <a:r>
              <a:rPr lang="en-US" b="1" dirty="0" err="1" smtClean="0"/>
              <a:t>hai</a:t>
            </a:r>
            <a:r>
              <a:rPr lang="en-US" b="1" dirty="0" smtClean="0"/>
              <a:t> </a:t>
            </a:r>
            <a:r>
              <a:rPr lang="en-US" b="1" dirty="0" err="1" smtClean="0"/>
              <a:t>detto</a:t>
            </a:r>
            <a:r>
              <a:rPr lang="en-US" b="1" dirty="0"/>
              <a:t>!</a:t>
            </a:r>
            <a:endParaRPr lang="en-US" b="1" dirty="0" smtClean="0"/>
          </a:p>
          <a:p>
            <a:r>
              <a:rPr lang="en-US" dirty="0" err="1" smtClean="0"/>
              <a:t>Punto</a:t>
            </a:r>
            <a:r>
              <a:rPr lang="en-US" dirty="0" smtClean="0"/>
              <a:t> </a:t>
            </a:r>
            <a:r>
              <a:rPr lang="en-US" dirty="0" err="1" smtClean="0"/>
              <a:t>principale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Idea </a:t>
            </a:r>
            <a:r>
              <a:rPr lang="en-US" dirty="0" err="1" smtClean="0"/>
              <a:t>centrale</a:t>
            </a:r>
            <a:r>
              <a:rPr lang="en-US" dirty="0" smtClean="0"/>
              <a:t> del </a:t>
            </a:r>
            <a:r>
              <a:rPr lang="en-US" dirty="0" err="1" smtClean="0"/>
              <a:t>ragionamento</a:t>
            </a:r>
            <a:r>
              <a:rPr lang="en-US" dirty="0" smtClean="0"/>
              <a:t>, </a:t>
            </a:r>
            <a:r>
              <a:rPr lang="en-US" dirty="0" err="1" smtClean="0"/>
              <a:t>è</a:t>
            </a:r>
            <a:r>
              <a:rPr lang="en-US" dirty="0" smtClean="0"/>
              <a:t> dove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vuole</a:t>
            </a:r>
            <a:r>
              <a:rPr lang="en-US" dirty="0" smtClean="0"/>
              <a:t> </a:t>
            </a:r>
            <a:r>
              <a:rPr lang="en-US" dirty="0" err="1" smtClean="0"/>
              <a:t>portare</a:t>
            </a:r>
            <a:r>
              <a:rPr lang="en-US" dirty="0" smtClean="0"/>
              <a:t> la </a:t>
            </a:r>
            <a:r>
              <a:rPr lang="en-US" dirty="0" err="1" smtClean="0"/>
              <a:t>giuria</a:t>
            </a:r>
            <a:endParaRPr lang="en-US" dirty="0" smtClean="0"/>
          </a:p>
          <a:p>
            <a:r>
              <a:rPr lang="en-US" dirty="0" err="1" smtClean="0"/>
              <a:t>Essere</a:t>
            </a:r>
            <a:r>
              <a:rPr lang="en-US" dirty="0" smtClean="0"/>
              <a:t> </a:t>
            </a:r>
            <a:r>
              <a:rPr lang="en-US" dirty="0" err="1" smtClean="0"/>
              <a:t>chiari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Oggi</a:t>
            </a:r>
            <a:r>
              <a:rPr lang="en-US" dirty="0" smtClean="0"/>
              <a:t>, </a:t>
            </a:r>
            <a:r>
              <a:rPr lang="en-US" dirty="0" err="1" smtClean="0"/>
              <a:t>io</a:t>
            </a:r>
            <a:r>
              <a:rPr lang="en-US" dirty="0" smtClean="0"/>
              <a:t> e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miei</a:t>
            </a:r>
            <a:r>
              <a:rPr lang="en-US" dirty="0" smtClean="0"/>
              <a:t> </a:t>
            </a:r>
            <a:r>
              <a:rPr lang="en-US" dirty="0" err="1" smtClean="0"/>
              <a:t>compagni</a:t>
            </a:r>
            <a:r>
              <a:rPr lang="en-US" dirty="0" smtClean="0"/>
              <a:t> vi </a:t>
            </a:r>
            <a:r>
              <a:rPr lang="en-US" dirty="0" err="1" smtClean="0"/>
              <a:t>mostreremo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is-IS" dirty="0" smtClean="0"/>
              <a:t>…</a:t>
            </a:r>
            <a:r>
              <a:rPr lang="en-US" dirty="0" smtClean="0"/>
              <a:t>”</a:t>
            </a:r>
          </a:p>
          <a:p>
            <a:pPr lvl="1"/>
            <a:r>
              <a:rPr lang="en-US" dirty="0" err="1" smtClean="0"/>
              <a:t>Usare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punto</a:t>
            </a:r>
            <a:r>
              <a:rPr lang="en-US" dirty="0" smtClean="0"/>
              <a:t> </a:t>
            </a:r>
            <a:r>
              <a:rPr lang="en-US" dirty="0" err="1" smtClean="0"/>
              <a:t>principale</a:t>
            </a:r>
            <a:r>
              <a:rPr lang="en-US" dirty="0" smtClean="0"/>
              <a:t> come </a:t>
            </a:r>
            <a:r>
              <a:rPr lang="en-US" dirty="0" err="1" smtClean="0"/>
              <a:t>titolo</a:t>
            </a:r>
            <a:endParaRPr lang="en-US" dirty="0" smtClean="0"/>
          </a:p>
          <a:p>
            <a:pPr lvl="1"/>
            <a:r>
              <a:rPr lang="en-US" dirty="0" err="1" smtClean="0"/>
              <a:t>Mantenere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titolo</a:t>
            </a:r>
            <a:r>
              <a:rPr lang="en-US" dirty="0" smtClean="0"/>
              <a:t> </a:t>
            </a:r>
            <a:r>
              <a:rPr lang="en-US" dirty="0" err="1" smtClean="0"/>
              <a:t>breve</a:t>
            </a:r>
            <a:r>
              <a:rPr lang="en-US" dirty="0" smtClean="0"/>
              <a:t> e “ad </a:t>
            </a:r>
            <a:r>
              <a:rPr lang="en-US" dirty="0" err="1" smtClean="0"/>
              <a:t>effetto</a:t>
            </a:r>
            <a:r>
              <a:rPr lang="en-US" dirty="0" smtClean="0"/>
              <a:t>”!</a:t>
            </a:r>
          </a:p>
          <a:p>
            <a:r>
              <a:rPr lang="en-US" dirty="0" err="1" smtClean="0"/>
              <a:t>Esempio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Oggi</a:t>
            </a:r>
            <a:r>
              <a:rPr lang="en-US" dirty="0" smtClean="0"/>
              <a:t> vi </a:t>
            </a:r>
            <a:r>
              <a:rPr lang="en-US" dirty="0" err="1" smtClean="0"/>
              <a:t>parlerò</a:t>
            </a:r>
            <a:r>
              <a:rPr lang="en-US" dirty="0" smtClean="0"/>
              <a:t> del </a:t>
            </a:r>
            <a:r>
              <a:rPr lang="en-US" dirty="0" err="1" smtClean="0"/>
              <a:t>perchè</a:t>
            </a:r>
            <a:r>
              <a:rPr lang="en-US" dirty="0" smtClean="0"/>
              <a:t> </a:t>
            </a:r>
            <a:r>
              <a:rPr lang="en-US" b="1" dirty="0" err="1" smtClean="0"/>
              <a:t>il</a:t>
            </a:r>
            <a:r>
              <a:rPr lang="en-US" b="1" dirty="0" smtClean="0"/>
              <a:t> </a:t>
            </a:r>
            <a:r>
              <a:rPr lang="en-US" b="1" dirty="0" err="1" smtClean="0"/>
              <a:t>governo</a:t>
            </a:r>
            <a:r>
              <a:rPr lang="en-US" b="1" dirty="0" smtClean="0"/>
              <a:t> </a:t>
            </a:r>
            <a:r>
              <a:rPr lang="en-US" b="1" dirty="0" err="1" smtClean="0"/>
              <a:t>italiano</a:t>
            </a:r>
            <a:r>
              <a:rPr lang="en-US" b="1" dirty="0" smtClean="0"/>
              <a:t> </a:t>
            </a:r>
            <a:r>
              <a:rPr lang="en-US" b="1" dirty="0" err="1" smtClean="0"/>
              <a:t>debba</a:t>
            </a:r>
            <a:r>
              <a:rPr lang="en-US" b="1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immediatamente</a:t>
            </a:r>
            <a:r>
              <a:rPr lang="en-US" b="1" dirty="0" smtClean="0"/>
              <a:t> </a:t>
            </a:r>
            <a:r>
              <a:rPr lang="en-US" b="1" dirty="0" err="1" smtClean="0"/>
              <a:t>chiudere</a:t>
            </a:r>
            <a:r>
              <a:rPr lang="en-US" b="1" dirty="0" smtClean="0"/>
              <a:t> le </a:t>
            </a:r>
            <a:r>
              <a:rPr lang="en-US" b="1" dirty="0" err="1" smtClean="0"/>
              <a:t>frontiere</a:t>
            </a:r>
            <a:r>
              <a:rPr lang="en-US" dirty="0" smtClean="0"/>
              <a:t>”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24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R- Reasoning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Ci</a:t>
            </a:r>
            <a:r>
              <a:rPr lang="en-US" dirty="0" smtClean="0"/>
              <a:t> </a:t>
            </a:r>
            <a:r>
              <a:rPr lang="en-US" dirty="0" err="1" smtClean="0"/>
              <a:t>sono</a:t>
            </a:r>
            <a:r>
              <a:rPr lang="en-US" dirty="0" smtClean="0"/>
              <a:t> </a:t>
            </a:r>
            <a:r>
              <a:rPr lang="en-US" dirty="0" err="1" smtClean="0"/>
              <a:t>molti</a:t>
            </a:r>
            <a:r>
              <a:rPr lang="en-US" dirty="0" smtClean="0"/>
              <a:t> </a:t>
            </a:r>
            <a:r>
              <a:rPr lang="en-US" dirty="0" err="1" smtClean="0"/>
              <a:t>modi</a:t>
            </a:r>
            <a:r>
              <a:rPr lang="en-US" dirty="0" smtClean="0"/>
              <a:t> per </a:t>
            </a:r>
            <a:r>
              <a:rPr lang="en-US" dirty="0" err="1" smtClean="0"/>
              <a:t>condurre</a:t>
            </a:r>
            <a:r>
              <a:rPr lang="en-US" dirty="0" smtClean="0"/>
              <a:t> un </a:t>
            </a:r>
            <a:r>
              <a:rPr lang="en-US" dirty="0" err="1" smtClean="0"/>
              <a:t>ragionamento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Induzione</a:t>
            </a:r>
            <a:endParaRPr lang="en-US" dirty="0" smtClean="0"/>
          </a:p>
          <a:p>
            <a:pPr lvl="1"/>
            <a:r>
              <a:rPr lang="en-US" dirty="0" err="1" smtClean="0"/>
              <a:t>Deduzione</a:t>
            </a:r>
            <a:endParaRPr lang="en-US" dirty="0" smtClean="0"/>
          </a:p>
          <a:p>
            <a:pPr lvl="1"/>
            <a:r>
              <a:rPr lang="en-US" dirty="0" err="1" smtClean="0"/>
              <a:t>Ragionamento</a:t>
            </a:r>
            <a:r>
              <a:rPr lang="en-US" dirty="0" smtClean="0"/>
              <a:t> </a:t>
            </a:r>
            <a:r>
              <a:rPr lang="en-US" dirty="0" err="1" smtClean="0"/>
              <a:t>ipotetico</a:t>
            </a:r>
            <a:r>
              <a:rPr lang="en-US" dirty="0" smtClean="0"/>
              <a:t> o </a:t>
            </a:r>
            <a:r>
              <a:rPr lang="en-US" dirty="0" err="1" smtClean="0"/>
              <a:t>causale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70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Reasoning – </a:t>
            </a:r>
            <a:r>
              <a:rPr lang="en-US" dirty="0" err="1" smtClean="0"/>
              <a:t>Induzione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7981951" cy="4280648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Metodo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generalizzazione</a:t>
            </a:r>
            <a:r>
              <a:rPr lang="en-US" dirty="0" smtClean="0"/>
              <a:t>: da </a:t>
            </a:r>
            <a:r>
              <a:rPr lang="en-US" dirty="0" err="1" smtClean="0"/>
              <a:t>fatti</a:t>
            </a:r>
            <a:r>
              <a:rPr lang="en-US" dirty="0" smtClean="0"/>
              <a:t> </a:t>
            </a:r>
            <a:r>
              <a:rPr lang="en-US" dirty="0" err="1" smtClean="0"/>
              <a:t>specifici</a:t>
            </a:r>
            <a:r>
              <a:rPr lang="en-US" dirty="0" smtClean="0"/>
              <a:t> a </a:t>
            </a:r>
            <a:r>
              <a:rPr lang="en-US" dirty="0" err="1" smtClean="0"/>
              <a:t>idee</a:t>
            </a:r>
            <a:r>
              <a:rPr lang="en-US" dirty="0" smtClean="0"/>
              <a:t> di </a:t>
            </a:r>
            <a:r>
              <a:rPr lang="en-US" dirty="0" err="1" smtClean="0"/>
              <a:t>valore</a:t>
            </a:r>
            <a:r>
              <a:rPr lang="en-US" dirty="0" smtClean="0"/>
              <a:t> </a:t>
            </a:r>
            <a:r>
              <a:rPr lang="en-US" dirty="0" err="1" smtClean="0"/>
              <a:t>generale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Esempio</a:t>
            </a:r>
            <a:r>
              <a:rPr lang="en-US" dirty="0" smtClean="0"/>
              <a:t>: </a:t>
            </a:r>
            <a:r>
              <a:rPr lang="it-IT" dirty="0"/>
              <a:t>– Tutti gli scandinavi che ho conosciuto sono persone cortesi</a:t>
            </a:r>
            <a:r>
              <a:rPr lang="it-IT" dirty="0" smtClean="0"/>
              <a:t>.– </a:t>
            </a:r>
            <a:r>
              <a:rPr lang="it-IT" dirty="0"/>
              <a:t>Anche Luca ha conosciuto molti scandinavi, l’estate scorsa, e mi conferma che sono persone molto cortesi</a:t>
            </a:r>
            <a:r>
              <a:rPr lang="it-IT" dirty="0" smtClean="0"/>
              <a:t>. – </a:t>
            </a:r>
            <a:r>
              <a:rPr lang="it-IT" dirty="0"/>
              <a:t>Dunque tutti gli scandinavi sono cortesi</a:t>
            </a:r>
            <a:r>
              <a:rPr lang="it-IT" dirty="0" smtClean="0"/>
              <a:t>.</a:t>
            </a:r>
            <a:endParaRPr lang="en-US" dirty="0" smtClean="0"/>
          </a:p>
          <a:p>
            <a:r>
              <a:rPr lang="en-US" dirty="0" smtClean="0"/>
              <a:t>Example 2: </a:t>
            </a:r>
          </a:p>
          <a:p>
            <a:pPr lvl="1"/>
            <a:r>
              <a:rPr lang="it-IT" dirty="0"/>
              <a:t>approdo su un’isola sconosciuta e molto popolata dove ogni abitante che incontro ha gli occhi verdi – e inoltre ne incontro un numero significativo – sono, quindi, autorizzato a concludere che “Tutti gli abitanti dell’isola hanno gli occhi verdi</a:t>
            </a:r>
            <a:r>
              <a:rPr lang="en-US" dirty="0" smtClean="0"/>
              <a:t> </a:t>
            </a:r>
          </a:p>
          <a:p>
            <a:pPr lvl="1"/>
            <a:r>
              <a:rPr lang="en-US" dirty="0" err="1" smtClean="0"/>
              <a:t>Testare</a:t>
            </a:r>
            <a:r>
              <a:rPr lang="en-US" dirty="0" smtClean="0"/>
              <a:t> </a:t>
            </a:r>
            <a:r>
              <a:rPr lang="en-US" dirty="0" err="1" smtClean="0"/>
              <a:t>l’induzione</a:t>
            </a:r>
            <a:r>
              <a:rPr lang="en-US" dirty="0" smtClean="0"/>
              <a:t>!</a:t>
            </a:r>
          </a:p>
          <a:p>
            <a:pPr lvl="2"/>
            <a:r>
              <a:rPr lang="en-US" dirty="0" smtClean="0"/>
              <a:t>Il </a:t>
            </a:r>
            <a:r>
              <a:rPr lang="en-US" dirty="0" err="1" smtClean="0"/>
              <a:t>ragionamento</a:t>
            </a:r>
            <a:r>
              <a:rPr lang="en-US" dirty="0" smtClean="0"/>
              <a:t>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consistente</a:t>
            </a:r>
            <a:r>
              <a:rPr lang="en-US" dirty="0" smtClean="0"/>
              <a:t>?</a:t>
            </a:r>
          </a:p>
          <a:p>
            <a:pPr lvl="2"/>
            <a:r>
              <a:rPr lang="en-US" dirty="0" err="1" smtClean="0"/>
              <a:t>Ci</a:t>
            </a:r>
            <a:r>
              <a:rPr lang="en-US" dirty="0" smtClean="0"/>
              <a:t> </a:t>
            </a:r>
            <a:r>
              <a:rPr lang="en-US" dirty="0" err="1" smtClean="0"/>
              <a:t>sono</a:t>
            </a:r>
            <a:r>
              <a:rPr lang="en-US" dirty="0" smtClean="0"/>
              <a:t> </a:t>
            </a:r>
            <a:r>
              <a:rPr lang="en-US" dirty="0" err="1" smtClean="0"/>
              <a:t>esempi</a:t>
            </a:r>
            <a:r>
              <a:rPr lang="en-US" dirty="0" smtClean="0"/>
              <a:t> </a:t>
            </a:r>
            <a:r>
              <a:rPr lang="en-US" dirty="0" err="1" smtClean="0"/>
              <a:t>lampanti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negano</a:t>
            </a:r>
            <a:r>
              <a:rPr lang="en-US" dirty="0" smtClean="0"/>
              <a:t> la </a:t>
            </a:r>
            <a:r>
              <a:rPr lang="en-US" dirty="0" err="1" smtClean="0"/>
              <a:t>mia</a:t>
            </a:r>
            <a:r>
              <a:rPr lang="en-US" dirty="0" smtClean="0"/>
              <a:t> </a:t>
            </a:r>
            <a:r>
              <a:rPr lang="en-US" dirty="0" err="1" smtClean="0"/>
              <a:t>conclusione</a:t>
            </a:r>
            <a:r>
              <a:rPr lang="en-US" dirty="0" smtClean="0"/>
              <a:t>?</a:t>
            </a:r>
          </a:p>
          <a:p>
            <a:pPr lvl="2"/>
            <a:r>
              <a:rPr lang="en-US" dirty="0" smtClean="0"/>
              <a:t>I </a:t>
            </a:r>
            <a:r>
              <a:rPr lang="en-US" dirty="0" err="1" smtClean="0"/>
              <a:t>miei</a:t>
            </a:r>
            <a:r>
              <a:rPr lang="en-US" dirty="0" smtClean="0"/>
              <a:t> </a:t>
            </a:r>
            <a:r>
              <a:rPr lang="en-US" dirty="0" err="1" smtClean="0"/>
              <a:t>esempi</a:t>
            </a:r>
            <a:r>
              <a:rPr lang="en-US" dirty="0" smtClean="0"/>
              <a:t> </a:t>
            </a:r>
            <a:r>
              <a:rPr lang="en-US" dirty="0" err="1" smtClean="0"/>
              <a:t>sono</a:t>
            </a:r>
            <a:r>
              <a:rPr lang="en-US" dirty="0" smtClean="0"/>
              <a:t> </a:t>
            </a:r>
            <a:r>
              <a:rPr lang="en-US" dirty="0" err="1" smtClean="0"/>
              <a:t>generali</a:t>
            </a:r>
            <a:r>
              <a:rPr lang="en-US" dirty="0" smtClean="0"/>
              <a:t> e </a:t>
            </a:r>
            <a:r>
              <a:rPr lang="en-US" dirty="0" err="1" smtClean="0"/>
              <a:t>validi</a:t>
            </a:r>
            <a:r>
              <a:rPr lang="en-US" dirty="0" smtClean="0"/>
              <a:t> </a:t>
            </a:r>
            <a:r>
              <a:rPr lang="en-US" dirty="0" err="1" smtClean="0"/>
              <a:t>nel</a:t>
            </a:r>
            <a:r>
              <a:rPr lang="en-US" dirty="0" smtClean="0"/>
              <a:t> tempo?</a:t>
            </a:r>
          </a:p>
          <a:p>
            <a:pPr lvl="2"/>
            <a:r>
              <a:rPr lang="en-US" dirty="0" smtClean="0"/>
              <a:t>Le </a:t>
            </a:r>
            <a:r>
              <a:rPr lang="en-US" dirty="0" err="1" smtClean="0"/>
              <a:t>mie</a:t>
            </a:r>
            <a:r>
              <a:rPr lang="en-US" dirty="0" smtClean="0"/>
              <a:t> </a:t>
            </a:r>
            <a:r>
              <a:rPr lang="en-US" dirty="0" err="1" smtClean="0"/>
              <a:t>conclusioni</a:t>
            </a:r>
            <a:r>
              <a:rPr lang="en-US" dirty="0" smtClean="0"/>
              <a:t> </a:t>
            </a:r>
            <a:r>
              <a:rPr lang="en-US" dirty="0" err="1" smtClean="0"/>
              <a:t>sono</a:t>
            </a:r>
            <a:r>
              <a:rPr lang="en-US" dirty="0" smtClean="0"/>
              <a:t> </a:t>
            </a:r>
            <a:r>
              <a:rPr lang="en-US" dirty="0" err="1" smtClean="0"/>
              <a:t>abbastanza</a:t>
            </a:r>
            <a:r>
              <a:rPr lang="en-US" dirty="0" smtClean="0"/>
              <a:t> </a:t>
            </a:r>
            <a:r>
              <a:rPr lang="en-US" dirty="0" err="1" smtClean="0"/>
              <a:t>generali</a:t>
            </a:r>
            <a:r>
              <a:rPr lang="en-US" dirty="0" smtClean="0"/>
              <a:t>?</a:t>
            </a:r>
          </a:p>
          <a:p>
            <a:pPr lvl="2"/>
            <a:endParaRPr lang="en-US" dirty="0" smtClean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18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Reasoning-</a:t>
            </a:r>
            <a:r>
              <a:rPr lang="en-US" dirty="0" err="1" smtClean="0"/>
              <a:t>Deduzione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Sillogismo</a:t>
            </a:r>
            <a:endParaRPr lang="en-US" dirty="0" smtClean="0"/>
          </a:p>
          <a:p>
            <a:pPr lvl="1"/>
            <a:r>
              <a:rPr lang="en-US" dirty="0" err="1" smtClean="0"/>
              <a:t>Attenzione</a:t>
            </a:r>
            <a:r>
              <a:rPr lang="en-US" dirty="0" smtClean="0"/>
              <a:t>!</a:t>
            </a:r>
            <a:r>
              <a:rPr lang="en-US" dirty="0"/>
              <a:t> </a:t>
            </a:r>
            <a:r>
              <a:rPr lang="it-IT" dirty="0" smtClean="0"/>
              <a:t>Tutti </a:t>
            </a:r>
            <a:r>
              <a:rPr lang="it-IT" dirty="0"/>
              <a:t>i fiumi hanno un </a:t>
            </a:r>
            <a:r>
              <a:rPr lang="it-IT" dirty="0" smtClean="0"/>
              <a:t>letto - Io </a:t>
            </a:r>
            <a:r>
              <a:rPr lang="it-IT" dirty="0"/>
              <a:t>ho un </a:t>
            </a:r>
            <a:r>
              <a:rPr lang="it-IT" dirty="0" smtClean="0"/>
              <a:t>letto - Dunque </a:t>
            </a:r>
            <a:r>
              <a:rPr lang="it-IT" dirty="0"/>
              <a:t>io sono un </a:t>
            </a:r>
            <a:r>
              <a:rPr lang="it-IT" dirty="0" smtClean="0"/>
              <a:t>fiume</a:t>
            </a:r>
          </a:p>
          <a:p>
            <a:pPr lvl="1"/>
            <a:r>
              <a:rPr lang="it-IT" dirty="0" smtClean="0"/>
              <a:t>Attenzione ! Tutte </a:t>
            </a:r>
            <a:r>
              <a:rPr lang="it-IT" dirty="0"/>
              <a:t>le forchette hanno tre </a:t>
            </a:r>
            <a:r>
              <a:rPr lang="it-IT" dirty="0" smtClean="0"/>
              <a:t>denti - Mio </a:t>
            </a:r>
            <a:r>
              <a:rPr lang="it-IT" dirty="0"/>
              <a:t>nonno ha tre </a:t>
            </a:r>
            <a:r>
              <a:rPr lang="it-IT" dirty="0" smtClean="0"/>
              <a:t>denti - Dunque </a:t>
            </a:r>
            <a:r>
              <a:rPr lang="it-IT" dirty="0"/>
              <a:t>mio nonno è una forchetta</a:t>
            </a:r>
            <a:endParaRPr lang="it-IT" dirty="0" smtClean="0"/>
          </a:p>
          <a:p>
            <a:pPr marL="0" indent="0">
              <a:buNone/>
            </a:pPr>
            <a:endParaRPr lang="en-US" dirty="0" smtClean="0"/>
          </a:p>
          <a:p>
            <a:pPr marL="685800" lvl="2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14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 Evidence!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Fatti</a:t>
            </a:r>
            <a:r>
              <a:rPr lang="en-US" dirty="0" smtClean="0"/>
              <a:t> </a:t>
            </a:r>
            <a:r>
              <a:rPr lang="en-US" dirty="0" err="1" smtClean="0"/>
              <a:t>generali</a:t>
            </a:r>
            <a:endParaRPr lang="en-US" dirty="0" smtClean="0"/>
          </a:p>
          <a:p>
            <a:pPr lvl="1"/>
            <a:r>
              <a:rPr lang="en-US" dirty="0" err="1" smtClean="0"/>
              <a:t>Attenzione</a:t>
            </a:r>
            <a:r>
              <a:rPr lang="en-US" dirty="0" smtClean="0"/>
              <a:t>, non </a:t>
            </a:r>
            <a:r>
              <a:rPr lang="en-US" dirty="0" err="1" smtClean="0"/>
              <a:t>pensare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tutti</a:t>
            </a:r>
            <a:r>
              <a:rPr lang="en-US" dirty="0" smtClean="0"/>
              <a:t> </a:t>
            </a:r>
            <a:r>
              <a:rPr lang="en-US" dirty="0" err="1" smtClean="0"/>
              <a:t>abbiano</a:t>
            </a:r>
            <a:r>
              <a:rPr lang="en-US" dirty="0" smtClean="0"/>
              <a:t> le </a:t>
            </a:r>
            <a:r>
              <a:rPr lang="en-US" dirty="0" err="1" smtClean="0"/>
              <a:t>stesse</a:t>
            </a:r>
            <a:r>
              <a:rPr lang="en-US" dirty="0" smtClean="0"/>
              <a:t> </a:t>
            </a:r>
            <a:r>
              <a:rPr lang="en-US" dirty="0" err="1" smtClean="0"/>
              <a:t>idee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“</a:t>
            </a:r>
            <a:r>
              <a:rPr lang="en-US" dirty="0" err="1" smtClean="0"/>
              <a:t>Tutti</a:t>
            </a:r>
            <a:r>
              <a:rPr lang="en-US" dirty="0" smtClean="0"/>
              <a:t> </a:t>
            </a:r>
            <a:r>
              <a:rPr lang="en-US" dirty="0" err="1" smtClean="0"/>
              <a:t>sanno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is-IS" dirty="0" smtClean="0"/>
              <a:t>…</a:t>
            </a:r>
            <a:r>
              <a:rPr lang="en-US" dirty="0" smtClean="0"/>
              <a:t>” (</a:t>
            </a:r>
            <a:r>
              <a:rPr lang="en-US" dirty="0" err="1" smtClean="0"/>
              <a:t>attenzione</a:t>
            </a:r>
            <a:r>
              <a:rPr lang="en-US" dirty="0" smtClean="0"/>
              <a:t>!)</a:t>
            </a:r>
          </a:p>
          <a:p>
            <a:r>
              <a:rPr lang="en-US" dirty="0" err="1" smtClean="0"/>
              <a:t>Statistiche</a:t>
            </a:r>
            <a:endParaRPr lang="en-US" dirty="0" smtClean="0"/>
          </a:p>
          <a:p>
            <a:pPr lvl="1"/>
            <a:r>
              <a:rPr lang="en-US" dirty="0" err="1" smtClean="0"/>
              <a:t>Assicurarsi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siano</a:t>
            </a:r>
            <a:r>
              <a:rPr lang="en-US" dirty="0" smtClean="0"/>
              <a:t> </a:t>
            </a:r>
            <a:r>
              <a:rPr lang="en-US" dirty="0" err="1" smtClean="0"/>
              <a:t>aggiornate</a:t>
            </a:r>
            <a:endParaRPr lang="en-US" dirty="0" smtClean="0"/>
          </a:p>
          <a:p>
            <a:pPr lvl="1"/>
            <a:r>
              <a:rPr lang="en-US" dirty="0" err="1" smtClean="0"/>
              <a:t>Ricorda</a:t>
            </a:r>
            <a:r>
              <a:rPr lang="en-US" dirty="0" smtClean="0"/>
              <a:t>, </a:t>
            </a:r>
            <a:r>
              <a:rPr lang="en-US" dirty="0" err="1" smtClean="0"/>
              <a:t>è</a:t>
            </a:r>
            <a:r>
              <a:rPr lang="en-US" dirty="0" smtClean="0"/>
              <a:t> solo un </a:t>
            </a:r>
            <a:r>
              <a:rPr lang="en-US" dirty="0" err="1" smtClean="0"/>
              <a:t>fatto</a:t>
            </a:r>
            <a:r>
              <a:rPr lang="en-US" dirty="0" smtClean="0"/>
              <a:t>! </a:t>
            </a:r>
            <a:r>
              <a:rPr lang="en-US" dirty="0" err="1" smtClean="0"/>
              <a:t>Va</a:t>
            </a:r>
            <a:r>
              <a:rPr lang="en-US" dirty="0" smtClean="0"/>
              <a:t> </a:t>
            </a:r>
            <a:r>
              <a:rPr lang="en-US" dirty="0" err="1" smtClean="0"/>
              <a:t>reso</a:t>
            </a:r>
            <a:r>
              <a:rPr lang="en-US" dirty="0" smtClean="0"/>
              <a:t> </a:t>
            </a:r>
            <a:r>
              <a:rPr lang="en-US" dirty="0" err="1" smtClean="0"/>
              <a:t>interessante</a:t>
            </a:r>
            <a:endParaRPr lang="en-US" dirty="0" smtClean="0"/>
          </a:p>
          <a:p>
            <a:r>
              <a:rPr lang="en-US" dirty="0" smtClean="0"/>
              <a:t>Prove </a:t>
            </a:r>
            <a:r>
              <a:rPr lang="en-US" dirty="0" err="1" smtClean="0"/>
              <a:t>scientifiche</a:t>
            </a:r>
            <a:r>
              <a:rPr lang="en-US" dirty="0" smtClean="0"/>
              <a:t>, </a:t>
            </a:r>
            <a:r>
              <a:rPr lang="en-US" dirty="0" err="1" smtClean="0"/>
              <a:t>ricerche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81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err="1" smtClean="0"/>
              <a:t>Passo</a:t>
            </a:r>
            <a:r>
              <a:rPr lang="en-US" sz="4000" dirty="0" smtClean="0"/>
              <a:t> 3: </a:t>
            </a:r>
            <a:br>
              <a:rPr lang="en-US" sz="4000" dirty="0" smtClean="0"/>
            </a:br>
            <a:r>
              <a:rPr lang="en-US" sz="4000" dirty="0" err="1" smtClean="0"/>
              <a:t>supportare</a:t>
            </a:r>
            <a:r>
              <a:rPr lang="en-US" sz="4000" dirty="0" smtClean="0"/>
              <a:t> le </a:t>
            </a:r>
            <a:r>
              <a:rPr lang="en-US" sz="4000" dirty="0" err="1" smtClean="0"/>
              <a:t>argomentazioni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957" y="1781109"/>
            <a:ext cx="8408612" cy="4773955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Sempre</a:t>
            </a:r>
            <a:r>
              <a:rPr lang="en-US" dirty="0" smtClean="0"/>
              <a:t>  in </a:t>
            </a:r>
            <a:r>
              <a:rPr lang="en-US" dirty="0" err="1" smtClean="0"/>
              <a:t>numero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3 o </a:t>
            </a:r>
            <a:r>
              <a:rPr lang="en-US" dirty="0" err="1" smtClean="0"/>
              <a:t>almeno</a:t>
            </a:r>
            <a:r>
              <a:rPr lang="en-US" dirty="0" smtClean="0"/>
              <a:t> 2! </a:t>
            </a:r>
          </a:p>
          <a:p>
            <a:r>
              <a:rPr lang="en-US" dirty="0" smtClean="0"/>
              <a:t>Per </a:t>
            </a:r>
            <a:r>
              <a:rPr lang="en-US" dirty="0" err="1" smtClean="0"/>
              <a:t>supportare</a:t>
            </a:r>
            <a:r>
              <a:rPr lang="en-US" dirty="0" smtClean="0"/>
              <a:t> la </a:t>
            </a:r>
            <a:r>
              <a:rPr lang="en-US" dirty="0" err="1" smtClean="0"/>
              <a:t>propria</a:t>
            </a:r>
            <a:r>
              <a:rPr lang="en-US" dirty="0" smtClean="0"/>
              <a:t> </a:t>
            </a:r>
            <a:r>
              <a:rPr lang="en-US" dirty="0" err="1" smtClean="0"/>
              <a:t>argomentazione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Ripetere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punto</a:t>
            </a:r>
            <a:r>
              <a:rPr lang="en-US" dirty="0" smtClean="0"/>
              <a:t> </a:t>
            </a:r>
            <a:r>
              <a:rPr lang="en-US" dirty="0" err="1" smtClean="0"/>
              <a:t>principale</a:t>
            </a:r>
            <a:endParaRPr lang="en-US" dirty="0" smtClean="0"/>
          </a:p>
          <a:p>
            <a:pPr lvl="1"/>
            <a:r>
              <a:rPr lang="en-US" dirty="0" err="1" smtClean="0"/>
              <a:t>Aggiungere</a:t>
            </a:r>
            <a:r>
              <a:rPr lang="en-US" dirty="0" smtClean="0"/>
              <a:t> la </a:t>
            </a:r>
            <a:r>
              <a:rPr lang="en-US" dirty="0" err="1" smtClean="0"/>
              <a:t>parola</a:t>
            </a:r>
            <a:r>
              <a:rPr lang="en-US" dirty="0" smtClean="0"/>
              <a:t> </a:t>
            </a:r>
            <a:r>
              <a:rPr lang="en-US" dirty="0" err="1" smtClean="0"/>
              <a:t>magica</a:t>
            </a:r>
            <a:r>
              <a:rPr lang="en-US" dirty="0" smtClean="0"/>
              <a:t>: </a:t>
            </a:r>
            <a:r>
              <a:rPr lang="en-US" dirty="0" err="1" smtClean="0"/>
              <a:t>perchè</a:t>
            </a:r>
            <a:r>
              <a:rPr lang="en-US" dirty="0" smtClean="0"/>
              <a:t>!</a:t>
            </a:r>
          </a:p>
          <a:p>
            <a:pPr lvl="1"/>
            <a:r>
              <a:rPr lang="en-US" dirty="0" err="1" smtClean="0"/>
              <a:t>Utilizzare</a:t>
            </a:r>
            <a:r>
              <a:rPr lang="en-US" dirty="0" smtClean="0"/>
              <a:t> </a:t>
            </a:r>
            <a:r>
              <a:rPr lang="en-US" dirty="0" err="1" smtClean="0"/>
              <a:t>fatti</a:t>
            </a:r>
            <a:r>
              <a:rPr lang="en-US" dirty="0" smtClean="0"/>
              <a:t>, </a:t>
            </a:r>
            <a:r>
              <a:rPr lang="en-US" dirty="0" err="1" smtClean="0"/>
              <a:t>valori</a:t>
            </a:r>
            <a:r>
              <a:rPr lang="en-US" dirty="0" smtClean="0"/>
              <a:t> e </a:t>
            </a:r>
            <a:r>
              <a:rPr lang="en-US" dirty="0" err="1" smtClean="0"/>
              <a:t>politiche</a:t>
            </a:r>
            <a:r>
              <a:rPr lang="en-US" dirty="0" smtClean="0"/>
              <a:t> </a:t>
            </a:r>
            <a:r>
              <a:rPr lang="en-US" dirty="0" err="1" smtClean="0"/>
              <a:t>attuali</a:t>
            </a:r>
            <a:r>
              <a:rPr lang="en-US" dirty="0" smtClean="0"/>
              <a:t> per dare </a:t>
            </a:r>
            <a:r>
              <a:rPr lang="en-US" dirty="0" err="1" smtClean="0"/>
              <a:t>sostegno</a:t>
            </a:r>
            <a:endParaRPr lang="en-US" dirty="0" smtClean="0"/>
          </a:p>
          <a:p>
            <a:r>
              <a:rPr lang="en-US" b="1" u="sng" dirty="0" smtClean="0"/>
              <a:t>Il </a:t>
            </a:r>
            <a:r>
              <a:rPr lang="en-US" b="1" u="sng" dirty="0" err="1" smtClean="0"/>
              <a:t>governo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deve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rispettare</a:t>
            </a:r>
            <a:r>
              <a:rPr lang="en-US" b="1" u="sng" dirty="0" smtClean="0"/>
              <a:t> la nostra privacy </a:t>
            </a:r>
            <a:r>
              <a:rPr lang="en-US" dirty="0" err="1" smtClean="0"/>
              <a:t>perchè</a:t>
            </a:r>
            <a:r>
              <a:rPr lang="en-US" dirty="0" smtClean="0"/>
              <a:t>…</a:t>
            </a:r>
          </a:p>
          <a:p>
            <a:pPr lvl="1"/>
            <a:r>
              <a:rPr lang="en-US" b="1" dirty="0"/>
              <a:t>a</a:t>
            </a:r>
            <a:r>
              <a:rPr lang="en-US" dirty="0" smtClean="0"/>
              <a:t>. un </a:t>
            </a:r>
            <a:r>
              <a:rPr lang="en-US" dirty="0" err="1" smtClean="0"/>
              <a:t>processo</a:t>
            </a:r>
            <a:r>
              <a:rPr lang="en-US" dirty="0" smtClean="0"/>
              <a:t> simile a </a:t>
            </a:r>
            <a:r>
              <a:rPr lang="en-US" dirty="0" err="1" smtClean="0"/>
              <a:t>quello</a:t>
            </a:r>
            <a:r>
              <a:rPr lang="en-US" dirty="0" smtClean="0"/>
              <a:t> di 1984 (Orwell)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già</a:t>
            </a:r>
            <a:r>
              <a:rPr lang="en-US" dirty="0" smtClean="0"/>
              <a:t> </a:t>
            </a:r>
            <a:r>
              <a:rPr lang="en-US" dirty="0" err="1" smtClean="0"/>
              <a:t>iniziato</a:t>
            </a:r>
            <a:r>
              <a:rPr lang="en-US" dirty="0" smtClean="0"/>
              <a:t> (</a:t>
            </a:r>
            <a:r>
              <a:rPr lang="en-US" dirty="0" err="1" smtClean="0"/>
              <a:t>gps</a:t>
            </a:r>
            <a:r>
              <a:rPr lang="en-US" dirty="0" smtClean="0"/>
              <a:t>, </a:t>
            </a:r>
            <a:r>
              <a:rPr lang="en-US" dirty="0" err="1" smtClean="0"/>
              <a:t>tracciamento</a:t>
            </a:r>
            <a:r>
              <a:rPr lang="en-US" dirty="0" smtClean="0"/>
              <a:t> </a:t>
            </a:r>
            <a:r>
              <a:rPr lang="en-US" dirty="0" err="1" smtClean="0"/>
              <a:t>cellulari</a:t>
            </a:r>
            <a:r>
              <a:rPr lang="en-US" dirty="0" smtClean="0"/>
              <a:t>, </a:t>
            </a:r>
            <a:r>
              <a:rPr lang="en-US" dirty="0" err="1" smtClean="0"/>
              <a:t>telepass</a:t>
            </a:r>
            <a:r>
              <a:rPr lang="is-IS" dirty="0" smtClean="0"/>
              <a:t>…)</a:t>
            </a:r>
            <a:r>
              <a:rPr lang="en-US" dirty="0" smtClean="0"/>
              <a:t>;</a:t>
            </a:r>
          </a:p>
          <a:p>
            <a:pPr lvl="1"/>
            <a:r>
              <a:rPr lang="en-US" b="1" dirty="0"/>
              <a:t>b</a:t>
            </a:r>
            <a:r>
              <a:rPr lang="en-US" b="1" dirty="0" smtClean="0"/>
              <a:t>. </a:t>
            </a:r>
            <a:r>
              <a:rPr lang="en-US" dirty="0" err="1" smtClean="0"/>
              <a:t>immaginate</a:t>
            </a:r>
            <a:r>
              <a:rPr lang="en-US" dirty="0" smtClean="0"/>
              <a:t> un </a:t>
            </a:r>
            <a:r>
              <a:rPr lang="en-US" dirty="0" err="1" smtClean="0"/>
              <a:t>mondo</a:t>
            </a:r>
            <a:r>
              <a:rPr lang="en-US" dirty="0" smtClean="0"/>
              <a:t> di </a:t>
            </a:r>
            <a:r>
              <a:rPr lang="en-US" dirty="0" err="1" smtClean="0"/>
              <a:t>persone</a:t>
            </a:r>
            <a:r>
              <a:rPr lang="en-US" dirty="0" smtClean="0"/>
              <a:t> </a:t>
            </a:r>
            <a:r>
              <a:rPr lang="en-US" dirty="0" err="1" smtClean="0"/>
              <a:t>controllate</a:t>
            </a:r>
            <a:r>
              <a:rPr lang="en-US" dirty="0" smtClean="0"/>
              <a:t>, </a:t>
            </a:r>
            <a:r>
              <a:rPr lang="en-US" dirty="0" err="1" smtClean="0"/>
              <a:t>annichilite</a:t>
            </a:r>
            <a:r>
              <a:rPr lang="en-US" dirty="0" smtClean="0"/>
              <a:t>, </a:t>
            </a:r>
            <a:r>
              <a:rPr lang="en-US" dirty="0" err="1" smtClean="0"/>
              <a:t>senza</a:t>
            </a:r>
            <a:r>
              <a:rPr lang="en-US" dirty="0" smtClean="0"/>
              <a:t> </a:t>
            </a:r>
            <a:r>
              <a:rPr lang="en-US" dirty="0" err="1" smtClean="0"/>
              <a:t>personalità</a:t>
            </a:r>
            <a:r>
              <a:rPr lang="en-US" dirty="0" smtClean="0"/>
              <a:t>;</a:t>
            </a:r>
          </a:p>
          <a:p>
            <a:pPr lvl="1"/>
            <a:r>
              <a:rPr lang="en-US" b="1" dirty="0"/>
              <a:t>c</a:t>
            </a:r>
            <a:r>
              <a:rPr lang="en-US" dirty="0" smtClean="0"/>
              <a:t>. al </a:t>
            </a:r>
            <a:r>
              <a:rPr lang="en-US" dirty="0" err="1" smtClean="0"/>
              <a:t>contrario</a:t>
            </a:r>
            <a:r>
              <a:rPr lang="en-US" dirty="0" smtClean="0"/>
              <a:t> in un </a:t>
            </a:r>
            <a:r>
              <a:rPr lang="en-US" dirty="0" err="1" smtClean="0"/>
              <a:t>mondo</a:t>
            </a:r>
            <a:r>
              <a:rPr lang="en-US" dirty="0" smtClean="0"/>
              <a:t> dove la privacy </a:t>
            </a:r>
            <a:r>
              <a:rPr lang="en-US" dirty="0" err="1" smtClean="0"/>
              <a:t>è</a:t>
            </a:r>
            <a:r>
              <a:rPr lang="en-US" dirty="0" smtClean="0"/>
              <a:t> </a:t>
            </a:r>
            <a:r>
              <a:rPr lang="en-US" dirty="0" err="1" smtClean="0"/>
              <a:t>rispettata</a:t>
            </a:r>
            <a:r>
              <a:rPr lang="en-US" dirty="0" smtClean="0"/>
              <a:t> </a:t>
            </a:r>
            <a:r>
              <a:rPr lang="en-US" dirty="0" err="1" smtClean="0"/>
              <a:t>dai</a:t>
            </a:r>
            <a:r>
              <a:rPr lang="en-US" dirty="0" smtClean="0"/>
              <a:t> </a:t>
            </a:r>
            <a:r>
              <a:rPr lang="en-US" dirty="0" err="1" smtClean="0"/>
              <a:t>governi</a:t>
            </a:r>
            <a:r>
              <a:rPr lang="en-US" dirty="0" smtClean="0"/>
              <a:t> la </a:t>
            </a:r>
            <a:r>
              <a:rPr lang="en-US" dirty="0" err="1" smtClean="0"/>
              <a:t>libertà</a:t>
            </a:r>
            <a:r>
              <a:rPr lang="en-US" dirty="0" smtClean="0"/>
              <a:t> del </a:t>
            </a:r>
            <a:r>
              <a:rPr lang="en-US" dirty="0" err="1" smtClean="0"/>
              <a:t>singolo</a:t>
            </a:r>
            <a:r>
              <a:rPr lang="is-IS" dirty="0" smtClean="0"/>
              <a:t>…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905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188640"/>
            <a:ext cx="8572560" cy="785818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it-IT" sz="4000" b="1" dirty="0" smtClean="0">
                <a:solidFill>
                  <a:schemeClr val="bg1"/>
                </a:solidFill>
              </a:rPr>
              <a:t>Cosa è un testo argomentativo?</a:t>
            </a:r>
            <a:endParaRPr lang="it-IT" sz="4000" b="1" dirty="0">
              <a:solidFill>
                <a:schemeClr val="bg1"/>
              </a:solidFill>
            </a:endParaRPr>
          </a:p>
        </p:txBody>
      </p:sp>
      <p:sp>
        <p:nvSpPr>
          <p:cNvPr id="4" name="Rettangolo arrotondato 3"/>
          <p:cNvSpPr/>
          <p:nvPr/>
        </p:nvSpPr>
        <p:spPr>
          <a:xfrm>
            <a:off x="357158" y="2285992"/>
            <a:ext cx="8358246" cy="292895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 smtClean="0">
                <a:solidFill>
                  <a:schemeClr val="bg1"/>
                </a:solidFill>
              </a:rPr>
              <a:t>Testo unitario, organico e coerente </a:t>
            </a:r>
            <a:endParaRPr lang="it-IT" sz="4000" b="1" dirty="0">
              <a:solidFill>
                <a:schemeClr val="bg1"/>
              </a:solidFill>
            </a:endParaRPr>
          </a:p>
          <a:p>
            <a:pPr algn="ctr"/>
            <a:endParaRPr lang="it-IT" sz="1500" b="1" dirty="0" smtClean="0">
              <a:solidFill>
                <a:schemeClr val="bg1"/>
              </a:solidFill>
            </a:endParaRPr>
          </a:p>
          <a:p>
            <a:pPr algn="ctr"/>
            <a:r>
              <a:rPr lang="it-IT" sz="4000" b="1" dirty="0" smtClean="0">
                <a:solidFill>
                  <a:schemeClr val="bg1"/>
                </a:solidFill>
              </a:rPr>
              <a:t>in una cui è sostenuta una tesi </a:t>
            </a:r>
            <a:endParaRPr lang="it-IT" sz="4000" b="1" dirty="0">
              <a:solidFill>
                <a:schemeClr val="bg1"/>
              </a:solidFill>
            </a:endParaRPr>
          </a:p>
          <a:p>
            <a:pPr algn="ctr"/>
            <a:endParaRPr lang="it-IT" sz="1500" b="1" dirty="0" smtClean="0">
              <a:solidFill>
                <a:schemeClr val="bg1"/>
              </a:solidFill>
            </a:endParaRPr>
          </a:p>
          <a:p>
            <a:pPr algn="ctr"/>
            <a:r>
              <a:rPr lang="it-IT" sz="4000" b="1" dirty="0" smtClean="0">
                <a:solidFill>
                  <a:schemeClr val="bg1"/>
                </a:solidFill>
              </a:rPr>
              <a:t>avvalorata con argomenti logicamente concatenati tra loro</a:t>
            </a:r>
          </a:p>
        </p:txBody>
      </p:sp>
      <p:sp>
        <p:nvSpPr>
          <p:cNvPr id="7" name="Arrotonda angolo stesso lato rettangolo 6"/>
          <p:cNvSpPr/>
          <p:nvPr/>
        </p:nvSpPr>
        <p:spPr>
          <a:xfrm>
            <a:off x="357158" y="1214422"/>
            <a:ext cx="8358246" cy="785818"/>
          </a:xfrm>
          <a:prstGeom prst="round2SameRect">
            <a:avLst/>
          </a:prstGeom>
          <a:solidFill>
            <a:srgbClr val="FFFF0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err="1" smtClean="0">
                <a:solidFill>
                  <a:srgbClr val="002060"/>
                </a:solidFill>
              </a:rPr>
              <a:t>Speech</a:t>
            </a:r>
            <a:r>
              <a:rPr lang="it-IT" sz="3200" b="1" dirty="0" smtClean="0">
                <a:solidFill>
                  <a:srgbClr val="002060"/>
                </a:solidFill>
              </a:rPr>
              <a:t> di </a:t>
            </a:r>
            <a:r>
              <a:rPr lang="it-IT" sz="3200" b="1" dirty="0" err="1" smtClean="0">
                <a:solidFill>
                  <a:srgbClr val="002060"/>
                </a:solidFill>
              </a:rPr>
              <a:t>Debate</a:t>
            </a:r>
            <a:r>
              <a:rPr lang="it-IT" sz="3200" b="1" dirty="0">
                <a:solidFill>
                  <a:srgbClr val="002060"/>
                </a:solidFill>
              </a:rPr>
              <a:t> </a:t>
            </a:r>
            <a:r>
              <a:rPr lang="it-IT" sz="3200" b="1" dirty="0" smtClean="0">
                <a:solidFill>
                  <a:srgbClr val="002060"/>
                </a:solidFill>
              </a:rPr>
              <a:t>= Testo argomentativo</a:t>
            </a:r>
            <a:endParaRPr lang="it-IT" sz="3200" b="1" dirty="0">
              <a:solidFill>
                <a:srgbClr val="002060"/>
              </a:solidFill>
            </a:endParaRPr>
          </a:p>
        </p:txBody>
      </p:sp>
      <p:sp>
        <p:nvSpPr>
          <p:cNvPr id="8" name="Arrotonda angolo diagonale rettangolo 7"/>
          <p:cNvSpPr/>
          <p:nvPr/>
        </p:nvSpPr>
        <p:spPr>
          <a:xfrm>
            <a:off x="714348" y="5429264"/>
            <a:ext cx="7858180" cy="121444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2000" b="1" dirty="0" smtClean="0"/>
              <a:t>- Unitario = racchiuso in una cornice di senso compiuto</a:t>
            </a:r>
          </a:p>
          <a:p>
            <a:pPr algn="just"/>
            <a:r>
              <a:rPr lang="it-IT" sz="2000" b="1" dirty="0" smtClean="0"/>
              <a:t>- Organico = strutturato in parti tra loro interagenti </a:t>
            </a:r>
          </a:p>
          <a:p>
            <a:pPr algn="just"/>
            <a:r>
              <a:rPr lang="it-IT" sz="2000" b="1" dirty="0" smtClean="0"/>
              <a:t>- Coerente = legato da una tesi che tenga le fila delle argomentazioni</a:t>
            </a:r>
            <a:endParaRPr lang="it-IT" sz="2000" b="1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536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72560" cy="1571636"/>
          </a:xfrm>
          <a:solidFill>
            <a:srgbClr val="FF0000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it-IT" sz="4400" b="1" dirty="0" smtClean="0">
                <a:solidFill>
                  <a:schemeClr val="bg1"/>
                </a:solidFill>
              </a:rPr>
              <a:t>Quali sono le pretese </a:t>
            </a:r>
          </a:p>
          <a:p>
            <a:pPr>
              <a:spcBef>
                <a:spcPts val="0"/>
              </a:spcBef>
            </a:pPr>
            <a:r>
              <a:rPr lang="it-IT" sz="4400" b="1" dirty="0" smtClean="0">
                <a:solidFill>
                  <a:schemeClr val="bg1"/>
                </a:solidFill>
              </a:rPr>
              <a:t>di un testo argomentativo?</a:t>
            </a:r>
            <a:endParaRPr lang="it-IT" sz="4400" b="1" dirty="0">
              <a:solidFill>
                <a:schemeClr val="bg1"/>
              </a:solidFill>
            </a:endParaRPr>
          </a:p>
        </p:txBody>
      </p:sp>
      <p:sp>
        <p:nvSpPr>
          <p:cNvPr id="4" name="Rettangolo arrotondato 3"/>
          <p:cNvSpPr/>
          <p:nvPr/>
        </p:nvSpPr>
        <p:spPr>
          <a:xfrm>
            <a:off x="357158" y="2143116"/>
            <a:ext cx="8358246" cy="442915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4000" b="1" dirty="0" smtClean="0">
                <a:solidFill>
                  <a:schemeClr val="bg1"/>
                </a:solidFill>
              </a:rPr>
              <a:t>Senso  = essere compreso</a:t>
            </a:r>
          </a:p>
          <a:p>
            <a:pPr algn="just"/>
            <a:endParaRPr lang="it-IT" sz="4000" b="1" dirty="0">
              <a:solidFill>
                <a:schemeClr val="bg1"/>
              </a:solidFill>
            </a:endParaRPr>
          </a:p>
          <a:p>
            <a:pPr algn="just"/>
            <a:r>
              <a:rPr lang="it-IT" sz="4000" b="1" dirty="0" smtClean="0">
                <a:solidFill>
                  <a:schemeClr val="bg1"/>
                </a:solidFill>
              </a:rPr>
              <a:t>Verità</a:t>
            </a:r>
            <a:r>
              <a:rPr lang="it-IT" sz="4000" b="1" dirty="0">
                <a:solidFill>
                  <a:schemeClr val="bg1"/>
                </a:solidFill>
              </a:rPr>
              <a:t> </a:t>
            </a:r>
            <a:r>
              <a:rPr lang="it-IT" sz="4000" b="1" dirty="0" smtClean="0">
                <a:solidFill>
                  <a:schemeClr val="bg1"/>
                </a:solidFill>
              </a:rPr>
              <a:t>= dire ciò che realmente è</a:t>
            </a:r>
          </a:p>
          <a:p>
            <a:pPr algn="just"/>
            <a:endParaRPr lang="it-IT" sz="4000" b="1" dirty="0">
              <a:solidFill>
                <a:schemeClr val="bg1"/>
              </a:solidFill>
            </a:endParaRPr>
          </a:p>
          <a:p>
            <a:pPr algn="just"/>
            <a:r>
              <a:rPr lang="it-IT" sz="4000" b="1" dirty="0" err="1" smtClean="0">
                <a:solidFill>
                  <a:schemeClr val="bg1"/>
                </a:solidFill>
              </a:rPr>
              <a:t>Normatività</a:t>
            </a:r>
            <a:r>
              <a:rPr lang="it-IT" sz="4000" b="1" dirty="0" smtClean="0">
                <a:solidFill>
                  <a:schemeClr val="bg1"/>
                </a:solidFill>
              </a:rPr>
              <a:t> = rispetto della logica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00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51520" y="0"/>
            <a:ext cx="8572560" cy="1428760"/>
          </a:xfrm>
          <a:solidFill>
            <a:srgbClr val="FF0000"/>
          </a:solidFill>
        </p:spPr>
        <p:txBody>
          <a:bodyPr>
            <a:normAutofit lnSpcReduction="10000"/>
          </a:bodyPr>
          <a:lstStyle/>
          <a:p>
            <a:r>
              <a:rPr lang="it-IT" sz="4400" b="1" dirty="0" smtClean="0">
                <a:solidFill>
                  <a:schemeClr val="bg1"/>
                </a:solidFill>
              </a:rPr>
              <a:t>Qual è la forma </a:t>
            </a:r>
          </a:p>
          <a:p>
            <a:r>
              <a:rPr lang="it-IT" sz="4400" b="1" dirty="0" smtClean="0">
                <a:solidFill>
                  <a:schemeClr val="bg1"/>
                </a:solidFill>
              </a:rPr>
              <a:t>di un testo argomentativo?</a:t>
            </a:r>
            <a:endParaRPr lang="it-IT" sz="4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847640"/>
              </p:ext>
            </p:extLst>
          </p:nvPr>
        </p:nvGraphicFramePr>
        <p:xfrm>
          <a:off x="467544" y="1268760"/>
          <a:ext cx="8424937" cy="537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652"/>
                <a:gridCol w="2267462"/>
                <a:gridCol w="5663823"/>
              </a:tblGrid>
              <a:tr h="480532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Tema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b="1" dirty="0" smtClean="0">
                          <a:solidFill>
                            <a:schemeClr val="bg1"/>
                          </a:solidFill>
                        </a:rPr>
                        <a:t>Diritti umani</a:t>
                      </a:r>
                      <a:endParaRPr lang="it-IT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29410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Problema</a:t>
                      </a:r>
                      <a:r>
                        <a:rPr lang="it-IT" sz="20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it-IT" sz="2000" b="1" baseline="0" dirty="0" smtClean="0">
                          <a:solidFill>
                            <a:srgbClr val="002060"/>
                          </a:solidFill>
                        </a:rPr>
                        <a:t>o </a:t>
                      </a:r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Domanda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b="1" dirty="0" smtClean="0">
                          <a:solidFill>
                            <a:schemeClr val="bg1"/>
                          </a:solidFill>
                        </a:rPr>
                        <a:t>U</a:t>
                      </a:r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no Stato liberale deve riconoscere i matrimoni tra persone dello stesso sesso?</a:t>
                      </a:r>
                      <a:endParaRPr lang="it-IT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961934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Tesi (o più di una)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b="1" dirty="0" smtClean="0">
                          <a:solidFill>
                            <a:schemeClr val="bg1"/>
                          </a:solidFill>
                        </a:rPr>
                        <a:t>I</a:t>
                      </a:r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 matrimoni tra persone dello stesso sesso garantiscono / non garantiscono uguaglianza tra i cittadini</a:t>
                      </a:r>
                      <a:endParaRPr lang="it-IT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2127914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Argomenti (Pro/Contro)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b="1" dirty="0" smtClean="0">
                          <a:solidFill>
                            <a:schemeClr val="bg1"/>
                          </a:solidFill>
                        </a:rPr>
                        <a:t>Es. Pro</a:t>
                      </a:r>
                    </a:p>
                    <a:p>
                      <a:pPr algn="just"/>
                      <a:r>
                        <a:rPr lang="it-IT" sz="2000" b="1" dirty="0" smtClean="0">
                          <a:solidFill>
                            <a:schemeClr val="bg1"/>
                          </a:solidFill>
                        </a:rPr>
                        <a:t>- Nel</a:t>
                      </a:r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 mondo animale evoluto esiste l’omosessualità </a:t>
                      </a:r>
                    </a:p>
                    <a:p>
                      <a:pPr algn="just"/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- L’uomo è un animale evoluto</a:t>
                      </a:r>
                    </a:p>
                    <a:p>
                      <a:pPr algn="just"/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- Nel mondo degli umani esiste l’omosessualità, la cui origine è naturale/istintiva e non socio-culturale</a:t>
                      </a:r>
                      <a:endParaRPr lang="it-IT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829410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Conclusione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000" b="1" dirty="0" smtClean="0">
                          <a:solidFill>
                            <a:schemeClr val="bg1"/>
                          </a:solidFill>
                        </a:rPr>
                        <a:t>I matrimoni tra persone dello stesso sesso devono o non devono essere legalizzati</a:t>
                      </a:r>
                      <a:endParaRPr lang="it-IT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81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1428760"/>
          </a:xfrm>
          <a:solidFill>
            <a:srgbClr val="FF0000"/>
          </a:solidFill>
        </p:spPr>
        <p:txBody>
          <a:bodyPr>
            <a:normAutofit lnSpcReduction="10000"/>
          </a:bodyPr>
          <a:lstStyle/>
          <a:p>
            <a:r>
              <a:rPr lang="it-IT" sz="4400" b="1" dirty="0" smtClean="0">
                <a:solidFill>
                  <a:schemeClr val="bg1"/>
                </a:solidFill>
              </a:rPr>
              <a:t>Perché un ragionamento </a:t>
            </a:r>
          </a:p>
          <a:p>
            <a:r>
              <a:rPr lang="it-IT" sz="4400" b="1" dirty="0" smtClean="0">
                <a:solidFill>
                  <a:schemeClr val="bg1"/>
                </a:solidFill>
              </a:rPr>
              <a:t>non è una descrizione? </a:t>
            </a:r>
          </a:p>
        </p:txBody>
      </p:sp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285720" y="1928802"/>
          <a:ext cx="8572560" cy="4572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0"/>
                <a:gridCol w="4286280"/>
              </a:tblGrid>
              <a:tr h="1422838">
                <a:tc>
                  <a:txBody>
                    <a:bodyPr/>
                    <a:lstStyle/>
                    <a:p>
                      <a:pPr algn="ctr"/>
                      <a:r>
                        <a:rPr lang="it-IT" sz="3200" dirty="0" smtClean="0">
                          <a:solidFill>
                            <a:srgbClr val="002060"/>
                          </a:solidFill>
                        </a:rPr>
                        <a:t>Ragionamento </a:t>
                      </a:r>
                    </a:p>
                    <a:p>
                      <a:pPr algn="ctr"/>
                      <a:r>
                        <a:rPr lang="it-IT" sz="3200" dirty="0" smtClean="0">
                          <a:solidFill>
                            <a:srgbClr val="002060"/>
                          </a:solidFill>
                        </a:rPr>
                        <a:t>(o Inferenza)</a:t>
                      </a:r>
                      <a:endParaRPr lang="it-IT" sz="32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200" dirty="0" smtClean="0">
                          <a:solidFill>
                            <a:srgbClr val="002060"/>
                          </a:solidFill>
                        </a:rPr>
                        <a:t>Descrizione </a:t>
                      </a:r>
                    </a:p>
                    <a:p>
                      <a:pPr algn="ctr"/>
                      <a:r>
                        <a:rPr lang="it-IT" sz="3200" dirty="0" smtClean="0">
                          <a:solidFill>
                            <a:srgbClr val="002060"/>
                          </a:solidFill>
                        </a:rPr>
                        <a:t>(o</a:t>
                      </a:r>
                      <a:r>
                        <a:rPr lang="it-IT" sz="3200" baseline="0" dirty="0" smtClean="0">
                          <a:solidFill>
                            <a:srgbClr val="002060"/>
                          </a:solidFill>
                        </a:rPr>
                        <a:t> Spiegazione)</a:t>
                      </a:r>
                      <a:endParaRPr lang="it-IT" sz="32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3149194">
                <a:tc>
                  <a:txBody>
                    <a:bodyPr/>
                    <a:lstStyle/>
                    <a:p>
                      <a:pPr algn="ctr"/>
                      <a:r>
                        <a:rPr lang="it-IT" sz="3200" b="1" dirty="0" smtClean="0">
                          <a:solidFill>
                            <a:schemeClr val="bg1"/>
                          </a:solidFill>
                        </a:rPr>
                        <a:t>Processo logico</a:t>
                      </a:r>
                      <a:r>
                        <a:rPr lang="it-IT" sz="3200" b="1" baseline="0" dirty="0" smtClean="0">
                          <a:solidFill>
                            <a:schemeClr val="bg1"/>
                          </a:solidFill>
                        </a:rPr>
                        <a:t> grazie al quale, poste una o più premesse, segue necessariamente una conclusione</a:t>
                      </a:r>
                      <a:endParaRPr lang="it-IT" sz="3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200" b="1" dirty="0" smtClean="0">
                          <a:solidFill>
                            <a:schemeClr val="bg1"/>
                          </a:solidFill>
                        </a:rPr>
                        <a:t>Insieme di proposizioni tra</a:t>
                      </a:r>
                      <a:r>
                        <a:rPr lang="it-IT" sz="3200" b="1" baseline="0" dirty="0" smtClean="0">
                          <a:solidFill>
                            <a:schemeClr val="bg1"/>
                          </a:solidFill>
                        </a:rPr>
                        <a:t> loro connesse ma tra le</a:t>
                      </a:r>
                      <a:r>
                        <a:rPr lang="it-IT" sz="3200" b="1" dirty="0" smtClean="0">
                          <a:solidFill>
                            <a:schemeClr val="bg1"/>
                          </a:solidFill>
                        </a:rPr>
                        <a:t> quali non esiste nesso stringente tra premesse e conclusione</a:t>
                      </a:r>
                      <a:endParaRPr lang="it-IT" sz="3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61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85720" y="214290"/>
            <a:ext cx="8572560" cy="1500198"/>
          </a:xfrm>
          <a:solidFill>
            <a:srgbClr val="FF0000"/>
          </a:solidFill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it-IT" sz="4400" b="1" dirty="0" smtClean="0">
                <a:solidFill>
                  <a:schemeClr val="bg1"/>
                </a:solidFill>
              </a:rPr>
              <a:t>Quali sono gli indicatori </a:t>
            </a:r>
          </a:p>
          <a:p>
            <a:pPr>
              <a:spcBef>
                <a:spcPts val="0"/>
              </a:spcBef>
            </a:pPr>
            <a:r>
              <a:rPr lang="it-IT" sz="4400" b="1" dirty="0" smtClean="0">
                <a:solidFill>
                  <a:schemeClr val="bg1"/>
                </a:solidFill>
              </a:rPr>
              <a:t>di premessa e conclusione?</a:t>
            </a:r>
            <a:endParaRPr lang="it-IT" sz="4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285720" y="1928802"/>
          <a:ext cx="8572560" cy="4572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80"/>
                <a:gridCol w="4286280"/>
              </a:tblGrid>
              <a:tr h="1422838">
                <a:tc>
                  <a:txBody>
                    <a:bodyPr/>
                    <a:lstStyle/>
                    <a:p>
                      <a:pPr algn="ctr"/>
                      <a:r>
                        <a:rPr lang="it-IT" sz="3200" dirty="0" smtClean="0">
                          <a:solidFill>
                            <a:srgbClr val="002060"/>
                          </a:solidFill>
                        </a:rPr>
                        <a:t>Indicatori di </a:t>
                      </a:r>
                    </a:p>
                    <a:p>
                      <a:pPr algn="ctr"/>
                      <a:r>
                        <a:rPr lang="it-IT" sz="3200" dirty="0" smtClean="0">
                          <a:solidFill>
                            <a:srgbClr val="002060"/>
                          </a:solidFill>
                        </a:rPr>
                        <a:t>Premesse</a:t>
                      </a:r>
                      <a:endParaRPr lang="it-IT" sz="32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200" dirty="0" smtClean="0">
                          <a:solidFill>
                            <a:srgbClr val="002060"/>
                          </a:solidFill>
                        </a:rPr>
                        <a:t>Indicatori di </a:t>
                      </a:r>
                    </a:p>
                    <a:p>
                      <a:pPr algn="ctr"/>
                      <a:r>
                        <a:rPr lang="it-IT" sz="3200" dirty="0" smtClean="0">
                          <a:solidFill>
                            <a:srgbClr val="002060"/>
                          </a:solidFill>
                        </a:rPr>
                        <a:t>Conclusioni</a:t>
                      </a:r>
                      <a:endParaRPr lang="it-IT" sz="32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</a:tr>
              <a:tr h="3149194">
                <a:tc>
                  <a:txBody>
                    <a:bodyPr/>
                    <a:lstStyle/>
                    <a:p>
                      <a:pPr algn="ctr"/>
                      <a:r>
                        <a:rPr lang="it-IT" sz="3200" b="1" dirty="0" smtClean="0">
                          <a:solidFill>
                            <a:schemeClr val="bg1"/>
                          </a:solidFill>
                        </a:rPr>
                        <a:t>Perché,</a:t>
                      </a:r>
                      <a:r>
                        <a:rPr lang="it-IT" sz="3200" b="1" baseline="0" dirty="0" smtClean="0">
                          <a:solidFill>
                            <a:schemeClr val="bg1"/>
                          </a:solidFill>
                        </a:rPr>
                        <a:t> poiché, </a:t>
                      </a:r>
                    </a:p>
                    <a:p>
                      <a:pPr algn="ctr"/>
                      <a:r>
                        <a:rPr lang="it-IT" sz="3200" b="1" baseline="0" dirty="0" smtClean="0">
                          <a:solidFill>
                            <a:schemeClr val="bg1"/>
                          </a:solidFill>
                        </a:rPr>
                        <a:t>dato che, </a:t>
                      </a:r>
                    </a:p>
                    <a:p>
                      <a:pPr algn="ctr"/>
                      <a:r>
                        <a:rPr lang="it-IT" sz="3200" b="1" baseline="0" dirty="0" smtClean="0">
                          <a:solidFill>
                            <a:schemeClr val="bg1"/>
                          </a:solidFill>
                        </a:rPr>
                        <a:t>dimostrato da,</a:t>
                      </a:r>
                    </a:p>
                    <a:p>
                      <a:pPr algn="ctr"/>
                      <a:r>
                        <a:rPr lang="it-IT" sz="3200" b="1" baseline="0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200" b="1" dirty="0" smtClean="0">
                          <a:solidFill>
                            <a:schemeClr val="bg1"/>
                          </a:solidFill>
                        </a:rPr>
                        <a:t>Quindi, dunque,</a:t>
                      </a:r>
                    </a:p>
                    <a:p>
                      <a:pPr algn="ctr"/>
                      <a:r>
                        <a:rPr lang="it-IT" sz="3200" b="1" dirty="0" smtClean="0">
                          <a:solidFill>
                            <a:schemeClr val="bg1"/>
                          </a:solidFill>
                        </a:rPr>
                        <a:t>in</a:t>
                      </a:r>
                      <a:r>
                        <a:rPr lang="it-IT" sz="3200" b="1" baseline="0" dirty="0" smtClean="0">
                          <a:solidFill>
                            <a:schemeClr val="bg1"/>
                          </a:solidFill>
                        </a:rPr>
                        <a:t> conclusione,</a:t>
                      </a:r>
                    </a:p>
                    <a:p>
                      <a:pPr algn="ctr"/>
                      <a:r>
                        <a:rPr lang="it-IT" sz="3200" b="1" baseline="0" dirty="0" smtClean="0">
                          <a:solidFill>
                            <a:schemeClr val="bg1"/>
                          </a:solidFill>
                        </a:rPr>
                        <a:t>di conseguenza,</a:t>
                      </a:r>
                    </a:p>
                    <a:p>
                      <a:pPr algn="ctr"/>
                      <a:r>
                        <a:rPr lang="it-IT" sz="3200" b="1" baseline="0" dirty="0" smtClean="0">
                          <a:solidFill>
                            <a:schemeClr val="bg1"/>
                          </a:solidFill>
                        </a:rPr>
                        <a:t>perciò, segue che</a:t>
                      </a:r>
                    </a:p>
                    <a:p>
                      <a:pPr algn="ctr"/>
                      <a:r>
                        <a:rPr lang="it-IT" sz="3200" b="1" baseline="0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it-IT" sz="3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011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332656"/>
            <a:ext cx="8786874" cy="1500198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it-IT" sz="4400" b="1" dirty="0" smtClean="0">
                <a:solidFill>
                  <a:schemeClr val="bg1"/>
                </a:solidFill>
              </a:rPr>
              <a:t>Quali sono le fonti del </a:t>
            </a:r>
          </a:p>
          <a:p>
            <a:r>
              <a:rPr lang="it-IT" sz="4400" b="1" dirty="0" smtClean="0">
                <a:solidFill>
                  <a:schemeClr val="bg1"/>
                </a:solidFill>
              </a:rPr>
              <a:t>Ragionamento e quali le strutture?</a:t>
            </a:r>
            <a:endParaRPr lang="it-IT" sz="4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Diagramma 3"/>
          <p:cNvGraphicFramePr/>
          <p:nvPr/>
        </p:nvGraphicFramePr>
        <p:xfrm>
          <a:off x="214282" y="2000240"/>
          <a:ext cx="4357718" cy="450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ma 4"/>
          <p:cNvGraphicFramePr/>
          <p:nvPr/>
        </p:nvGraphicFramePr>
        <p:xfrm>
          <a:off x="4572000" y="2000240"/>
          <a:ext cx="4357718" cy="45005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7" name="Immagin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436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8786874" cy="857256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it-IT" sz="4400" b="1" dirty="0" smtClean="0">
                <a:solidFill>
                  <a:schemeClr val="bg1"/>
                </a:solidFill>
              </a:rPr>
              <a:t>Cosa è un’induzione?</a:t>
            </a:r>
            <a:endParaRPr lang="it-IT" sz="4400" b="1" dirty="0">
              <a:solidFill>
                <a:schemeClr val="bg1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357158" y="1428736"/>
            <a:ext cx="8429684" cy="371477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4000" b="1" dirty="0" smtClean="0">
                <a:solidFill>
                  <a:schemeClr val="bg1"/>
                </a:solidFill>
              </a:rPr>
              <a:t>Procedimento conoscitivo a partire dai sensi, ovvero a posteriori, che, dal particolare al generale, permette di generalizzare e formulare una legge.</a:t>
            </a:r>
          </a:p>
        </p:txBody>
      </p:sp>
      <p:sp>
        <p:nvSpPr>
          <p:cNvPr id="8" name="Arrotonda angolo stesso lato rettangolo 7"/>
          <p:cNvSpPr/>
          <p:nvPr/>
        </p:nvSpPr>
        <p:spPr>
          <a:xfrm>
            <a:off x="714348" y="5500702"/>
            <a:ext cx="7858180" cy="107157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b="1" dirty="0" smtClean="0"/>
              <a:t>Limite = Pretesa di verità ma disponibilità solo di un grado probabilistico</a:t>
            </a:r>
            <a:endParaRPr lang="it-IT" sz="3200" b="1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610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0718" y="188640"/>
            <a:ext cx="8786874" cy="857256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it-IT" sz="4400" b="1" dirty="0" smtClean="0">
                <a:solidFill>
                  <a:schemeClr val="bg1"/>
                </a:solidFill>
              </a:rPr>
              <a:t>Cosa è una deduzione?</a:t>
            </a:r>
            <a:endParaRPr lang="it-IT" sz="4400" b="1" dirty="0">
              <a:solidFill>
                <a:schemeClr val="bg1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357158" y="1428736"/>
            <a:ext cx="8429684" cy="500066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t-IT" sz="4000" b="1" dirty="0" smtClean="0">
                <a:solidFill>
                  <a:schemeClr val="bg1"/>
                </a:solidFill>
              </a:rPr>
              <a:t>Procedimento conoscitivo a partire dalla ragione, ovvero a priori, che, dal generale al particolare, permette di attribuire un predicato ad un soggetto prima ancora che sia verificato dall’esperienza. </a:t>
            </a:r>
          </a:p>
          <a:p>
            <a:pPr algn="just"/>
            <a:r>
              <a:rPr lang="it-IT" sz="4000" b="1" dirty="0" smtClean="0">
                <a:solidFill>
                  <a:schemeClr val="bg1"/>
                </a:solidFill>
              </a:rPr>
              <a:t>Esempio: sillogismo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94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188640"/>
            <a:ext cx="8786874" cy="857256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it-IT" sz="4400" b="1" dirty="0" smtClean="0">
                <a:solidFill>
                  <a:schemeClr val="bg1"/>
                </a:solidFill>
              </a:rPr>
              <a:t>Cosa è un sillogismo?</a:t>
            </a:r>
            <a:endParaRPr lang="it-IT" sz="4400" b="1" dirty="0">
              <a:solidFill>
                <a:schemeClr val="bg1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357158" y="1500174"/>
            <a:ext cx="8429684" cy="500066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b="1" dirty="0" smtClean="0">
                <a:solidFill>
                  <a:schemeClr val="bg1"/>
                </a:solidFill>
              </a:rPr>
              <a:t>Argomentazione in</a:t>
            </a:r>
            <a:r>
              <a:rPr lang="it-IT" sz="4400" b="1" baseline="0" dirty="0" smtClean="0">
                <a:solidFill>
                  <a:schemeClr val="bg1"/>
                </a:solidFill>
              </a:rPr>
              <a:t> cui,</a:t>
            </a:r>
          </a:p>
          <a:p>
            <a:pPr algn="ctr"/>
            <a:r>
              <a:rPr lang="it-IT" sz="4400" b="1" baseline="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it-IT" sz="4400" b="1" baseline="0" dirty="0" smtClean="0">
                <a:solidFill>
                  <a:schemeClr val="bg1"/>
                </a:solidFill>
              </a:rPr>
              <a:t>poste due premesse, </a:t>
            </a:r>
          </a:p>
          <a:p>
            <a:pPr algn="ctr"/>
            <a:endParaRPr lang="it-IT" sz="4400" b="1" baseline="0" dirty="0" smtClean="0">
              <a:solidFill>
                <a:schemeClr val="bg1"/>
              </a:solidFill>
            </a:endParaRPr>
          </a:p>
          <a:p>
            <a:pPr algn="ctr"/>
            <a:r>
              <a:rPr lang="it-IT" sz="4400" b="1" baseline="0" dirty="0" smtClean="0">
                <a:solidFill>
                  <a:schemeClr val="bg1"/>
                </a:solidFill>
              </a:rPr>
              <a:t>ne segue necessariamente </a:t>
            </a:r>
          </a:p>
          <a:p>
            <a:pPr algn="ctr"/>
            <a:r>
              <a:rPr lang="it-IT" sz="2000" b="1" baseline="0" dirty="0" smtClean="0">
                <a:solidFill>
                  <a:schemeClr val="bg1"/>
                </a:solidFill>
              </a:rPr>
              <a:t>[deduttivamente,</a:t>
            </a:r>
            <a:r>
              <a:rPr lang="it-IT" sz="2000" b="1" dirty="0" smtClean="0">
                <a:solidFill>
                  <a:schemeClr val="bg1"/>
                </a:solidFill>
              </a:rPr>
              <a:t> </a:t>
            </a:r>
            <a:r>
              <a:rPr lang="it-IT" sz="2000" b="1" baseline="0" dirty="0" smtClean="0">
                <a:solidFill>
                  <a:schemeClr val="bg1"/>
                </a:solidFill>
              </a:rPr>
              <a:t>dall’universale al particolare, e, quindi, a priori, </a:t>
            </a:r>
            <a:endParaRPr lang="it-IT" sz="4400" b="1" baseline="0" dirty="0" smtClean="0">
              <a:solidFill>
                <a:schemeClr val="bg1"/>
              </a:solidFill>
            </a:endParaRPr>
          </a:p>
          <a:p>
            <a:pPr algn="ctr"/>
            <a:r>
              <a:rPr lang="it-IT" sz="4400" b="1" baseline="0" dirty="0" smtClean="0">
                <a:solidFill>
                  <a:schemeClr val="bg1"/>
                </a:solidFill>
              </a:rPr>
              <a:t>una conclusione. </a:t>
            </a:r>
            <a:endParaRPr lang="it-IT" sz="4400" b="1" dirty="0" smtClean="0">
              <a:solidFill>
                <a:schemeClr val="bg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120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631560"/>
              </p:ext>
            </p:extLst>
          </p:nvPr>
        </p:nvGraphicFramePr>
        <p:xfrm>
          <a:off x="539552" y="332656"/>
          <a:ext cx="835824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752337">
                <a:tc gridSpan="2">
                  <a:txBody>
                    <a:bodyPr/>
                    <a:lstStyle/>
                    <a:p>
                      <a:pPr algn="ctr"/>
                      <a:r>
                        <a:rPr lang="it-IT" sz="2400" b="1" dirty="0" smtClean="0"/>
                        <a:t>Tutti i sillogismi garantiscono verità? </a:t>
                      </a:r>
                    </a:p>
                    <a:p>
                      <a:pPr algn="ctr"/>
                      <a:r>
                        <a:rPr lang="it-IT" sz="2400" b="1" dirty="0" smtClean="0"/>
                        <a:t>No!</a:t>
                      </a:r>
                      <a:r>
                        <a:rPr lang="it-IT" sz="2400" b="1" baseline="0" dirty="0" smtClean="0"/>
                        <a:t> Solo quelli scientifici, ovvero quelli veri e non solo validi</a:t>
                      </a:r>
                      <a:endParaRPr lang="it-IT" sz="2400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62236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chemeClr val="bg1"/>
                          </a:solidFill>
                        </a:rPr>
                        <a:t>SILLOGISMO</a:t>
                      </a:r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 VALIDO</a:t>
                      </a:r>
                      <a:endParaRPr lang="it-IT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chemeClr val="bg1"/>
                          </a:solidFill>
                        </a:rPr>
                        <a:t>SILLOGISMO (VALIDO)</a:t>
                      </a:r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 E VERO</a:t>
                      </a:r>
                      <a:endParaRPr lang="it-IT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  <a:tr h="919523"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v"/>
                      </a:pPr>
                      <a:r>
                        <a:rPr lang="it-IT" sz="2000" b="1" dirty="0" smtClean="0">
                          <a:solidFill>
                            <a:schemeClr val="bg1"/>
                          </a:solidFill>
                        </a:rPr>
                        <a:t>Tutti gli</a:t>
                      </a:r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 studenti sono diligenti</a:t>
                      </a:r>
                    </a:p>
                    <a:p>
                      <a:pPr algn="just">
                        <a:buFont typeface="Wingdings" pitchFamily="2" charset="2"/>
                        <a:buChar char="v"/>
                      </a:pPr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Mario è uno studente</a:t>
                      </a:r>
                    </a:p>
                    <a:p>
                      <a:pPr algn="just">
                        <a:buFont typeface="Wingdings" pitchFamily="2" charset="2"/>
                        <a:buChar char="v"/>
                      </a:pPr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Mario è diligente</a:t>
                      </a:r>
                      <a:endParaRPr lang="it-IT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buFont typeface="Wingdings" pitchFamily="2" charset="2"/>
                        <a:buChar char="v"/>
                      </a:pPr>
                      <a:r>
                        <a:rPr lang="it-IT" sz="2000" b="1" dirty="0" smtClean="0">
                          <a:solidFill>
                            <a:schemeClr val="bg1"/>
                          </a:solidFill>
                        </a:rPr>
                        <a:t>Tutti</a:t>
                      </a:r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 gli uomini sono mortali</a:t>
                      </a:r>
                    </a:p>
                    <a:p>
                      <a:pPr algn="just">
                        <a:buFont typeface="Wingdings" pitchFamily="2" charset="2"/>
                        <a:buChar char="v"/>
                      </a:pPr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Socrate è un uomo</a:t>
                      </a:r>
                    </a:p>
                    <a:p>
                      <a:pPr algn="just">
                        <a:buFont typeface="Wingdings" pitchFamily="2" charset="2"/>
                        <a:buChar char="v"/>
                      </a:pPr>
                      <a:r>
                        <a:rPr lang="it-IT" sz="2000" b="1" baseline="0" dirty="0" smtClean="0">
                          <a:solidFill>
                            <a:schemeClr val="bg1"/>
                          </a:solidFill>
                        </a:rPr>
                        <a:t>Socrate è mortale</a:t>
                      </a:r>
                      <a:endParaRPr lang="it-IT" sz="20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285720" y="2928935"/>
          <a:ext cx="8643998" cy="3735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7627"/>
                <a:gridCol w="6446371"/>
              </a:tblGrid>
              <a:tr h="361701">
                <a:tc gridSpan="2">
                  <a:txBody>
                    <a:bodyPr/>
                    <a:lstStyle/>
                    <a:p>
                      <a:pPr algn="ctr"/>
                      <a:r>
                        <a:rPr lang="it-IT" sz="2400" b="1" dirty="0" smtClean="0"/>
                        <a:t>Limite</a:t>
                      </a:r>
                      <a:r>
                        <a:rPr lang="it-IT" sz="2400" b="1" baseline="0" dirty="0" smtClean="0"/>
                        <a:t> = La premessa maggiore è frutto di un’induzione</a:t>
                      </a:r>
                      <a:endParaRPr lang="it-IT" sz="2400" b="1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900726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Dall’intuizione?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400" b="1" dirty="0" smtClean="0">
                          <a:solidFill>
                            <a:srgbClr val="FFFF00"/>
                          </a:solidFill>
                        </a:rPr>
                        <a:t>Non bastano gli assiomi logici fondamentali (identità, non contraddizione</a:t>
                      </a:r>
                      <a:r>
                        <a:rPr lang="it-IT" sz="2400" b="1" baseline="0" dirty="0" smtClean="0">
                          <a:solidFill>
                            <a:srgbClr val="FFFF00"/>
                          </a:solidFill>
                        </a:rPr>
                        <a:t> e terzo escluso). </a:t>
                      </a: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1229783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Dall’esperienza? 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400" b="1" dirty="0" smtClean="0">
                          <a:solidFill>
                            <a:srgbClr val="FFFF00"/>
                          </a:solidFill>
                        </a:rPr>
                        <a:t>Necessaria e sufficiente per la premessa minore, è necessaria</a:t>
                      </a:r>
                      <a:r>
                        <a:rPr lang="it-IT" sz="2400" b="1" baseline="0" dirty="0" smtClean="0">
                          <a:solidFill>
                            <a:srgbClr val="FFFF00"/>
                          </a:solidFill>
                        </a:rPr>
                        <a:t> ma non </a:t>
                      </a:r>
                      <a:r>
                        <a:rPr lang="it-IT" sz="2400" b="1" dirty="0" smtClean="0">
                          <a:solidFill>
                            <a:srgbClr val="FFFF00"/>
                          </a:solidFill>
                        </a:rPr>
                        <a:t>sufficiente</a:t>
                      </a:r>
                      <a:r>
                        <a:rPr lang="it-IT" sz="2400" b="1" baseline="0" dirty="0" smtClean="0">
                          <a:solidFill>
                            <a:srgbClr val="FFFF00"/>
                          </a:solidFill>
                        </a:rPr>
                        <a:t> per la premessa maggiore, che è frutto di una induzione (probabilistica). </a:t>
                      </a:r>
                      <a:endParaRPr lang="it-IT" sz="24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651062">
                <a:tc>
                  <a:txBody>
                    <a:bodyPr/>
                    <a:lstStyle/>
                    <a:p>
                      <a:pPr algn="ctr"/>
                      <a:r>
                        <a:rPr lang="it-IT" sz="2000" b="1" dirty="0" smtClean="0">
                          <a:solidFill>
                            <a:srgbClr val="002060"/>
                          </a:solidFill>
                        </a:rPr>
                        <a:t>Da altri sillogismi?</a:t>
                      </a:r>
                      <a:endParaRPr lang="it-IT" sz="20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2400" b="1" dirty="0" smtClean="0">
                          <a:solidFill>
                            <a:srgbClr val="FFFF00"/>
                          </a:solidFill>
                        </a:rPr>
                        <a:t>Si</a:t>
                      </a:r>
                      <a:r>
                        <a:rPr lang="it-IT" sz="2400" b="1" baseline="0" dirty="0" smtClean="0">
                          <a:solidFill>
                            <a:srgbClr val="FFFF00"/>
                          </a:solidFill>
                        </a:rPr>
                        <a:t> dovrebbe procedere a ritroso all’infinito alla ricerca di una garanzia di verità. </a:t>
                      </a:r>
                      <a:endParaRPr lang="it-IT" sz="24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41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Passo</a:t>
            </a:r>
            <a:r>
              <a:rPr lang="en-US" dirty="0" smtClean="0"/>
              <a:t> 4. </a:t>
            </a:r>
            <a:r>
              <a:rPr lang="en-US" dirty="0" err="1" smtClean="0"/>
              <a:t>Conclusione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966" y="1737311"/>
            <a:ext cx="8452406" cy="4759357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err="1"/>
              <a:t>Diglielo</a:t>
            </a:r>
            <a:r>
              <a:rPr lang="en-US" b="1" dirty="0"/>
              <a:t>, </a:t>
            </a:r>
            <a:r>
              <a:rPr lang="en-US" b="1" dirty="0" err="1"/>
              <a:t>diglielo</a:t>
            </a:r>
            <a:r>
              <a:rPr lang="en-US" b="1" dirty="0"/>
              <a:t> di </a:t>
            </a:r>
            <a:r>
              <a:rPr lang="en-US" b="1" dirty="0" err="1"/>
              <a:t>nuovo</a:t>
            </a:r>
            <a:r>
              <a:rPr lang="en-US" b="1" dirty="0"/>
              <a:t> e </a:t>
            </a:r>
            <a:r>
              <a:rPr lang="en-US" b="1" dirty="0" err="1"/>
              <a:t>digli</a:t>
            </a:r>
            <a:r>
              <a:rPr lang="en-US" b="1" dirty="0"/>
              <a:t> </a:t>
            </a:r>
            <a:r>
              <a:rPr lang="en-US" b="1" dirty="0" err="1"/>
              <a:t>quello</a:t>
            </a:r>
            <a:r>
              <a:rPr lang="en-US" b="1" dirty="0"/>
              <a:t> </a:t>
            </a:r>
            <a:r>
              <a:rPr lang="en-US" b="1" dirty="0" err="1"/>
              <a:t>che</a:t>
            </a:r>
            <a:r>
              <a:rPr lang="en-US" b="1" dirty="0"/>
              <a:t> </a:t>
            </a:r>
            <a:r>
              <a:rPr lang="en-US" b="1" dirty="0" err="1"/>
              <a:t>gli</a:t>
            </a:r>
            <a:r>
              <a:rPr lang="en-US" b="1" dirty="0"/>
              <a:t> </a:t>
            </a:r>
            <a:r>
              <a:rPr lang="en-US" b="1" dirty="0" err="1"/>
              <a:t>hai</a:t>
            </a:r>
            <a:r>
              <a:rPr lang="en-US" b="1" dirty="0"/>
              <a:t> </a:t>
            </a:r>
            <a:r>
              <a:rPr lang="en-US" b="1" dirty="0" err="1"/>
              <a:t>detto</a:t>
            </a:r>
            <a:r>
              <a:rPr lang="en-US" b="1" dirty="0"/>
              <a:t>!</a:t>
            </a:r>
          </a:p>
          <a:p>
            <a:r>
              <a:rPr lang="en-US" dirty="0" err="1" smtClean="0"/>
              <a:t>Abbiamo</a:t>
            </a:r>
            <a:r>
              <a:rPr lang="en-US" dirty="0" smtClean="0"/>
              <a:t> </a:t>
            </a:r>
            <a:r>
              <a:rPr lang="en-US" dirty="0" err="1" smtClean="0"/>
              <a:t>già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Preso</a:t>
            </a:r>
            <a:r>
              <a:rPr lang="en-US" dirty="0" smtClean="0"/>
              <a:t> </a:t>
            </a:r>
            <a:r>
              <a:rPr lang="en-US" dirty="0" err="1" smtClean="0"/>
              <a:t>all’amo</a:t>
            </a:r>
            <a:r>
              <a:rPr lang="en-US" dirty="0" smtClean="0"/>
              <a:t> </a:t>
            </a:r>
            <a:r>
              <a:rPr lang="en-US" dirty="0" err="1" smtClean="0"/>
              <a:t>l’uditorio</a:t>
            </a:r>
            <a:endParaRPr lang="en-US" dirty="0" smtClean="0"/>
          </a:p>
          <a:p>
            <a:pPr lvl="1"/>
            <a:r>
              <a:rPr lang="en-US" dirty="0" err="1" smtClean="0"/>
              <a:t>Introdotto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</a:t>
            </a:r>
            <a:r>
              <a:rPr lang="en-US" dirty="0" err="1" smtClean="0"/>
              <a:t>fondamentali</a:t>
            </a:r>
            <a:endParaRPr lang="en-US" dirty="0" smtClean="0"/>
          </a:p>
          <a:p>
            <a:pPr lvl="1"/>
            <a:r>
              <a:rPr lang="en-US" dirty="0" err="1" smtClean="0"/>
              <a:t>Dato</a:t>
            </a:r>
            <a:r>
              <a:rPr lang="en-US" dirty="0" smtClean="0"/>
              <a:t> le </a:t>
            </a:r>
            <a:r>
              <a:rPr lang="en-US" dirty="0" err="1" smtClean="0"/>
              <a:t>tre</a:t>
            </a:r>
            <a:r>
              <a:rPr lang="en-US" dirty="0" smtClean="0"/>
              <a:t> </a:t>
            </a:r>
            <a:r>
              <a:rPr lang="en-US" dirty="0" err="1" smtClean="0"/>
              <a:t>ragioni</a:t>
            </a:r>
            <a:r>
              <a:rPr lang="en-US" dirty="0" smtClean="0"/>
              <a:t> per </a:t>
            </a:r>
            <a:r>
              <a:rPr lang="en-US" dirty="0" err="1" smtClean="0"/>
              <a:t>ogni</a:t>
            </a:r>
            <a:r>
              <a:rPr lang="en-US" dirty="0" smtClean="0"/>
              <a:t> </a:t>
            </a:r>
            <a:r>
              <a:rPr lang="en-US" dirty="0" err="1" smtClean="0"/>
              <a:t>punto</a:t>
            </a:r>
            <a:r>
              <a:rPr lang="en-US" dirty="0" smtClean="0"/>
              <a:t> </a:t>
            </a:r>
            <a:r>
              <a:rPr lang="en-US" dirty="0" err="1" smtClean="0"/>
              <a:t>principale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 err="1" smtClean="0"/>
              <a:t>conclusione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Riassumere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propri</a:t>
            </a:r>
            <a:r>
              <a:rPr lang="en-US" dirty="0" smtClean="0"/>
              <a:t> </a:t>
            </a:r>
            <a:r>
              <a:rPr lang="en-US" dirty="0" err="1" smtClean="0"/>
              <a:t>punti</a:t>
            </a:r>
            <a:r>
              <a:rPr lang="en-US" dirty="0" smtClean="0"/>
              <a:t> in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frase</a:t>
            </a:r>
            <a:r>
              <a:rPr lang="en-US" dirty="0" smtClean="0"/>
              <a:t>;</a:t>
            </a:r>
          </a:p>
          <a:p>
            <a:pPr lvl="1"/>
            <a:r>
              <a:rPr lang="en-US" dirty="0" err="1" smtClean="0"/>
              <a:t>Chiedere</a:t>
            </a:r>
            <a:r>
              <a:rPr lang="en-US" dirty="0" smtClean="0"/>
              <a:t> </a:t>
            </a:r>
            <a:r>
              <a:rPr lang="en-US" dirty="0" err="1" smtClean="0"/>
              <a:t>alla</a:t>
            </a:r>
            <a:r>
              <a:rPr lang="en-US" dirty="0" smtClean="0"/>
              <a:t> </a:t>
            </a:r>
            <a:r>
              <a:rPr lang="en-US" dirty="0" err="1" smtClean="0"/>
              <a:t>giuria</a:t>
            </a:r>
            <a:r>
              <a:rPr lang="en-US" dirty="0" smtClean="0"/>
              <a:t> di </a:t>
            </a:r>
            <a:r>
              <a:rPr lang="en-US" dirty="0" err="1" smtClean="0"/>
              <a:t>votare</a:t>
            </a:r>
            <a:r>
              <a:rPr lang="en-US" dirty="0" smtClean="0"/>
              <a:t> per la </a:t>
            </a:r>
            <a:r>
              <a:rPr lang="en-US" dirty="0" err="1" smtClean="0"/>
              <a:t>propria</a:t>
            </a:r>
            <a:r>
              <a:rPr lang="en-US" dirty="0" smtClean="0"/>
              <a:t> parte;</a:t>
            </a:r>
          </a:p>
          <a:p>
            <a:pPr lvl="1"/>
            <a:r>
              <a:rPr lang="en-US" dirty="0" err="1" smtClean="0"/>
              <a:t>ringraziare</a:t>
            </a:r>
            <a:r>
              <a:rPr lang="en-US" dirty="0" smtClean="0"/>
              <a:t>!</a:t>
            </a:r>
          </a:p>
          <a:p>
            <a:r>
              <a:rPr lang="en-US" dirty="0" err="1" smtClean="0"/>
              <a:t>Esempio</a:t>
            </a:r>
            <a:r>
              <a:rPr lang="en-US" dirty="0" smtClean="0"/>
              <a:t>:</a:t>
            </a:r>
          </a:p>
          <a:p>
            <a:pPr lvl="1"/>
            <a:r>
              <a:rPr lang="en-US" b="1" dirty="0" smtClean="0"/>
              <a:t>E’ </a:t>
            </a:r>
            <a:r>
              <a:rPr lang="en-US" b="1" dirty="0" err="1" smtClean="0"/>
              <a:t>compito</a:t>
            </a:r>
            <a:r>
              <a:rPr lang="en-US" b="1" dirty="0" smtClean="0"/>
              <a:t> del </a:t>
            </a:r>
            <a:r>
              <a:rPr lang="en-US" b="1" dirty="0" err="1" smtClean="0"/>
              <a:t>governo</a:t>
            </a:r>
            <a:r>
              <a:rPr lang="en-US" b="1" dirty="0" smtClean="0"/>
              <a:t> </a:t>
            </a:r>
            <a:r>
              <a:rPr lang="en-US" b="1" dirty="0" err="1" smtClean="0"/>
              <a:t>proteggere</a:t>
            </a:r>
            <a:r>
              <a:rPr lang="en-US" b="1" dirty="0" smtClean="0"/>
              <a:t>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cittadini</a:t>
            </a:r>
            <a:r>
              <a:rPr lang="en-US" b="1" dirty="0" smtClean="0"/>
              <a:t> </a:t>
            </a:r>
            <a:r>
              <a:rPr lang="en-US" b="1" dirty="0" err="1" smtClean="0"/>
              <a:t>attraverso</a:t>
            </a:r>
            <a:r>
              <a:rPr lang="en-US" b="1" dirty="0" smtClean="0"/>
              <a:t> la </a:t>
            </a:r>
            <a:r>
              <a:rPr lang="en-US" b="1" dirty="0" err="1" smtClean="0"/>
              <a:t>loro</a:t>
            </a:r>
            <a:r>
              <a:rPr lang="en-US" b="1" dirty="0" smtClean="0"/>
              <a:t> privacy. </a:t>
            </a:r>
          </a:p>
          <a:p>
            <a:pPr lvl="1"/>
            <a:r>
              <a:rPr lang="en-US" b="1" dirty="0" smtClean="0"/>
              <a:t>Un </a:t>
            </a:r>
            <a:r>
              <a:rPr lang="en-US" b="1" dirty="0" err="1" smtClean="0"/>
              <a:t>voto</a:t>
            </a:r>
            <a:r>
              <a:rPr lang="en-US" b="1" dirty="0" smtClean="0"/>
              <a:t> per la parte </a:t>
            </a:r>
            <a:r>
              <a:rPr lang="en-US" b="1" dirty="0" err="1" smtClean="0"/>
              <a:t>che</a:t>
            </a:r>
            <a:r>
              <a:rPr lang="en-US" b="1" dirty="0" smtClean="0"/>
              <a:t> </a:t>
            </a:r>
            <a:r>
              <a:rPr lang="en-US" b="1" dirty="0" err="1" smtClean="0"/>
              <a:t>rappresento</a:t>
            </a:r>
            <a:r>
              <a:rPr lang="en-US" b="1" dirty="0" smtClean="0"/>
              <a:t> </a:t>
            </a:r>
            <a:r>
              <a:rPr lang="en-US" b="1" dirty="0" err="1" smtClean="0"/>
              <a:t>oggi</a:t>
            </a:r>
            <a:r>
              <a:rPr lang="en-US" b="1" dirty="0" smtClean="0"/>
              <a:t> </a:t>
            </a:r>
            <a:r>
              <a:rPr lang="en-US" b="1" dirty="0" err="1" smtClean="0"/>
              <a:t>è</a:t>
            </a:r>
            <a:r>
              <a:rPr lang="en-US" b="1" dirty="0" smtClean="0"/>
              <a:t> un </a:t>
            </a:r>
            <a:r>
              <a:rPr lang="en-US" b="1" dirty="0" err="1" smtClean="0"/>
              <a:t>voto</a:t>
            </a:r>
            <a:r>
              <a:rPr lang="en-US" b="1" dirty="0" smtClean="0"/>
              <a:t> per </a:t>
            </a:r>
            <a:r>
              <a:rPr lang="en-US" b="1" dirty="0" err="1" smtClean="0"/>
              <a:t>proteggere</a:t>
            </a:r>
            <a:r>
              <a:rPr lang="en-US" b="1" dirty="0" smtClean="0"/>
              <a:t> </a:t>
            </a:r>
            <a:r>
              <a:rPr lang="en-US" b="1" dirty="0" err="1" smtClean="0"/>
              <a:t>noi</a:t>
            </a:r>
            <a:r>
              <a:rPr lang="en-US" b="1" dirty="0" smtClean="0"/>
              <a:t> e 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nostri</a:t>
            </a:r>
            <a:r>
              <a:rPr lang="en-US" b="1" dirty="0" smtClean="0"/>
              <a:t> </a:t>
            </a:r>
            <a:r>
              <a:rPr lang="en-US" b="1" dirty="0" err="1" smtClean="0"/>
              <a:t>figli</a:t>
            </a:r>
            <a:r>
              <a:rPr lang="en-US" b="1" dirty="0" smtClean="0"/>
              <a:t> </a:t>
            </a:r>
            <a:r>
              <a:rPr lang="en-US" b="1" dirty="0" err="1" smtClean="0"/>
              <a:t>dalla</a:t>
            </a:r>
            <a:r>
              <a:rPr lang="en-US" b="1" dirty="0" smtClean="0"/>
              <a:t> </a:t>
            </a:r>
            <a:r>
              <a:rPr lang="en-US" b="1" dirty="0" err="1" smtClean="0"/>
              <a:t>penetrazione</a:t>
            </a:r>
            <a:r>
              <a:rPr lang="en-US" b="1" dirty="0" smtClean="0"/>
              <a:t> </a:t>
            </a:r>
            <a:r>
              <a:rPr lang="en-US" b="1" dirty="0" err="1" smtClean="0"/>
              <a:t>incontrollata</a:t>
            </a:r>
            <a:r>
              <a:rPr lang="en-US" b="1" dirty="0" smtClean="0"/>
              <a:t> in </a:t>
            </a:r>
            <a:r>
              <a:rPr lang="en-US" b="1" dirty="0" err="1" smtClean="0"/>
              <a:t>tutti</a:t>
            </a:r>
            <a:r>
              <a:rPr lang="en-US" b="1" dirty="0" smtClean="0"/>
              <a:t> I </a:t>
            </a:r>
            <a:r>
              <a:rPr lang="en-US" b="1" dirty="0" err="1" smtClean="0"/>
              <a:t>nostri</a:t>
            </a:r>
            <a:r>
              <a:rPr lang="en-US" b="1" dirty="0" smtClean="0"/>
              <a:t> </a:t>
            </a:r>
            <a:r>
              <a:rPr lang="en-US" b="1" dirty="0" err="1" smtClean="0"/>
              <a:t>dati</a:t>
            </a:r>
            <a:r>
              <a:rPr lang="en-US" b="1" dirty="0" smtClean="0"/>
              <a:t> </a:t>
            </a:r>
            <a:r>
              <a:rPr lang="en-US" b="1" dirty="0" err="1" smtClean="0"/>
              <a:t>sensibili</a:t>
            </a:r>
            <a:r>
              <a:rPr lang="en-US" b="1" dirty="0" smtClean="0"/>
              <a:t>.</a:t>
            </a:r>
          </a:p>
          <a:p>
            <a:pPr lvl="1"/>
            <a:r>
              <a:rPr lang="en-US" b="1" dirty="0" smtClean="0"/>
              <a:t>Grazie per </a:t>
            </a:r>
            <a:r>
              <a:rPr lang="en-US" b="1" dirty="0" err="1" smtClean="0"/>
              <a:t>il</a:t>
            </a:r>
            <a:r>
              <a:rPr lang="en-US" b="1" dirty="0" smtClean="0"/>
              <a:t> </a:t>
            </a:r>
            <a:r>
              <a:rPr lang="en-US" b="1" dirty="0" err="1" smtClean="0"/>
              <a:t>vostro</a:t>
            </a:r>
            <a:r>
              <a:rPr lang="en-US" b="1" dirty="0" smtClean="0"/>
              <a:t> tempo!</a:t>
            </a:r>
            <a:endParaRPr lang="en-US" b="1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604448" y="6654574"/>
            <a:ext cx="539552" cy="203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33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Pixel.thmx</Template>
  <TotalTime>3801</TotalTime>
  <Words>1449</Words>
  <Application>Microsoft Macintosh PowerPoint</Application>
  <PresentationFormat>Presentazione su schermo (4:3)</PresentationFormat>
  <Paragraphs>209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Pixel</vt:lpstr>
      <vt:lpstr>Creare argomentazioni forti</vt:lpstr>
      <vt:lpstr>Iniziamo! </vt:lpstr>
      <vt:lpstr>Il focus di oggi:  generare argomentazioni solide</vt:lpstr>
      <vt:lpstr>Strutturare un discorso persuasivo!</vt:lpstr>
      <vt:lpstr>Passo 1: Quale Principio?</vt:lpstr>
      <vt:lpstr>Esempi di principi</vt:lpstr>
      <vt:lpstr>Passo 2:  costruire le argomentazioni</vt:lpstr>
      <vt:lpstr>A- Assertion</vt:lpstr>
      <vt:lpstr>R- Reasoning</vt:lpstr>
      <vt:lpstr>Reasoning – Induzione</vt:lpstr>
      <vt:lpstr>Reasoning-Deduzione</vt:lpstr>
      <vt:lpstr>E- Evidence! </vt:lpstr>
      <vt:lpstr>Passo 3:  supportare le argomentazioni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Passo 4. Conclusione!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Debate Program Sunday, 9:00-11:00</dc:title>
  <dc:creator>Test</dc:creator>
  <cp:lastModifiedBy>Fabio Cefalogli</cp:lastModifiedBy>
  <cp:revision>65</cp:revision>
  <dcterms:created xsi:type="dcterms:W3CDTF">2016-02-07T12:15:05Z</dcterms:created>
  <dcterms:modified xsi:type="dcterms:W3CDTF">2017-10-15T17:33:58Z</dcterms:modified>
</cp:coreProperties>
</file>