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1"/>
  </p:notesMasterIdLst>
  <p:sldIdLst>
    <p:sldId id="282" r:id="rId2"/>
    <p:sldId id="328" r:id="rId3"/>
    <p:sldId id="296" r:id="rId4"/>
    <p:sldId id="300" r:id="rId5"/>
    <p:sldId id="293" r:id="rId6"/>
    <p:sldId id="299" r:id="rId7"/>
    <p:sldId id="301" r:id="rId8"/>
    <p:sldId id="297" r:id="rId9"/>
    <p:sldId id="302" r:id="rId10"/>
    <p:sldId id="298" r:id="rId11"/>
    <p:sldId id="303" r:id="rId12"/>
    <p:sldId id="294" r:id="rId13"/>
    <p:sldId id="306" r:id="rId14"/>
    <p:sldId id="312" r:id="rId15"/>
    <p:sldId id="310" r:id="rId16"/>
    <p:sldId id="311" r:id="rId17"/>
    <p:sldId id="304" r:id="rId18"/>
    <p:sldId id="295" r:id="rId19"/>
    <p:sldId id="305" r:id="rId20"/>
    <p:sldId id="313" r:id="rId21"/>
    <p:sldId id="314" r:id="rId22"/>
    <p:sldId id="315" r:id="rId23"/>
    <p:sldId id="316" r:id="rId24"/>
    <p:sldId id="317" r:id="rId25"/>
    <p:sldId id="318" r:id="rId26"/>
    <p:sldId id="327" r:id="rId27"/>
    <p:sldId id="319" r:id="rId28"/>
    <p:sldId id="320" r:id="rId29"/>
    <p:sldId id="321" r:id="rId30"/>
    <p:sldId id="322" r:id="rId31"/>
    <p:sldId id="285" r:id="rId32"/>
    <p:sldId id="323" r:id="rId33"/>
    <p:sldId id="286" r:id="rId34"/>
    <p:sldId id="324" r:id="rId35"/>
    <p:sldId id="325" r:id="rId36"/>
    <p:sldId id="326" r:id="rId37"/>
    <p:sldId id="307" r:id="rId38"/>
    <p:sldId id="308" r:id="rId39"/>
    <p:sldId id="309" r:id="rId40"/>
  </p:sldIdLst>
  <p:sldSz cx="12192000" cy="6858000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73EA"/>
    <a:srgbClr val="FEFAC8"/>
    <a:srgbClr val="3B4035"/>
    <a:srgbClr val="616A57"/>
    <a:srgbClr val="1A1C18"/>
    <a:srgbClr val="33382E"/>
    <a:srgbClr val="1A1A1A"/>
    <a:srgbClr val="525A49"/>
    <a:srgbClr val="22261F"/>
    <a:srgbClr val="707A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368" autoAdjust="0"/>
    <p:restoredTop sz="94745" autoAdjust="0"/>
  </p:normalViewPr>
  <p:slideViewPr>
    <p:cSldViewPr>
      <p:cViewPr varScale="1">
        <p:scale>
          <a:sx n="61" d="100"/>
          <a:sy n="61" d="100"/>
        </p:scale>
        <p:origin x="-72" y="-2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ct val="2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ct val="2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fld id="{C153E0E9-C779-4C30-AD3B-61656A685EA8}" type="datetimeFigureOut">
              <a:rPr lang="it-IT"/>
              <a:pPr>
                <a:defRPr/>
              </a:pPr>
              <a:t>14/01/2019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ct val="20000"/>
              </a:spcBef>
              <a:buFontTx/>
              <a:buChar char="•"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buFontTx/>
              <a:buChar char="•"/>
              <a:defRPr sz="1200" smtClean="0"/>
            </a:lvl1pPr>
          </a:lstStyle>
          <a:p>
            <a:pPr>
              <a:defRPr/>
            </a:pPr>
            <a:fld id="{BC2EA334-07DD-4ED1-AE28-D8225DF5307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492527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10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19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20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29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30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31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32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33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34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35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36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37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38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altLang="it-IT" dirty="0"/>
          </a:p>
        </p:txBody>
      </p:sp>
      <p:sp>
        <p:nvSpPr>
          <p:cNvPr id="22532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9803D34-7F4E-4E6F-8110-2F77E80658F2}" type="slidenum">
              <a:rPr lang="it-IT" altLang="it-IT" sz="1200"/>
              <a:pPr/>
              <a:t>39</a:t>
            </a:fld>
            <a:endParaRPr lang="it-IT" altLang="it-IT" sz="1200"/>
          </a:p>
        </p:txBody>
      </p:sp>
    </p:spTree>
    <p:extLst>
      <p:ext uri="{BB962C8B-B14F-4D97-AF65-F5344CB8AC3E}">
        <p14:creationId xmlns:p14="http://schemas.microsoft.com/office/powerpoint/2010/main" val="3495432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67608" y="2514601"/>
            <a:ext cx="7056784" cy="1562471"/>
          </a:xfrm>
          <a:noFill/>
        </p:spPr>
        <p:txBody>
          <a:bodyPr vert="horz" wrap="square" lIns="360000" tIns="45720" rIns="360000" bIns="45720" rtlCol="0" anchor="ctr" anchorCtr="0">
            <a:noAutofit/>
          </a:bodyPr>
          <a:lstStyle>
            <a:lvl1pPr algn="ctr">
              <a:defRPr lang="en-US" sz="5400" b="1" dirty="0">
                <a:solidFill>
                  <a:srgbClr val="D9D9D9"/>
                </a:solidFill>
              </a:defRPr>
            </a:lvl1pPr>
          </a:lstStyle>
          <a:p>
            <a:pPr lvl="0" algn="ctr"/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67608" y="4149080"/>
            <a:ext cx="7056784" cy="1126283"/>
          </a:xfrm>
        </p:spPr>
        <p:txBody>
          <a:bodyPr lIns="360000" rIns="360000" anchor="t">
            <a:normAutofit/>
          </a:bodyPr>
          <a:lstStyle>
            <a:lvl1pPr marL="0" indent="0" algn="ctr">
              <a:buNone/>
              <a:defRPr sz="3600" b="0">
                <a:solidFill>
                  <a:srgbClr val="F0F0F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06564"/>
      </p:ext>
    </p:extLst>
  </p:cSld>
  <p:clrMapOvr>
    <a:masterClrMapping/>
  </p:clrMapOvr>
  <p:transition>
    <p:cover dir="l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sez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4655840" y="-1"/>
            <a:ext cx="7558672" cy="6858001"/>
          </a:xfrm>
          <a:prstGeom prst="rect">
            <a:avLst/>
          </a:prstGeom>
          <a:solidFill>
            <a:srgbClr val="1F1F1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692696"/>
            <a:ext cx="5760640" cy="1988903"/>
          </a:xfrm>
          <a:noFill/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875" y="2708920"/>
            <a:ext cx="5759765" cy="3600400"/>
          </a:xfrm>
          <a:noFill/>
        </p:spPr>
        <p:txBody>
          <a:bodyPr>
            <a:normAutofit/>
          </a:bodyPr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800"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5084" y="0"/>
            <a:ext cx="56990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88635"/>
      </p:ext>
    </p:extLst>
  </p:cSld>
  <p:clrMapOvr>
    <a:masterClrMapping/>
  </p:clrMapOvr>
  <p:transition>
    <p:cover dir="lu"/>
  </p:transition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 sezio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 userDrawn="1"/>
        </p:nvSpPr>
        <p:spPr>
          <a:xfrm>
            <a:off x="4655840" y="-1"/>
            <a:ext cx="7558672" cy="6858001"/>
          </a:xfrm>
          <a:prstGeom prst="rect">
            <a:avLst/>
          </a:prstGeom>
          <a:solidFill>
            <a:srgbClr val="1F1F1F">
              <a:alpha val="7294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0" y="692696"/>
            <a:ext cx="5760640" cy="1988903"/>
          </a:xfrm>
          <a:noFill/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875" y="2708920"/>
            <a:ext cx="5759765" cy="3600400"/>
          </a:xfrm>
          <a:noFill/>
        </p:spPr>
        <p:txBody>
          <a:bodyPr>
            <a:normAutofit/>
          </a:bodyPr>
          <a:lstStyle>
            <a:lvl1pPr algn="just">
              <a:defRPr sz="2800"/>
            </a:lvl1pPr>
            <a:lvl2pPr algn="just">
              <a:defRPr sz="2400"/>
            </a:lvl2pPr>
            <a:lvl3pPr algn="just">
              <a:defRPr sz="2000"/>
            </a:lvl3pPr>
            <a:lvl4pPr algn="just">
              <a:defRPr sz="1800"/>
            </a:lvl4pPr>
            <a:lvl5pPr algn="just">
              <a:defRPr sz="1800"/>
            </a:lvl5pPr>
          </a:lstStyle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pic>
        <p:nvPicPr>
          <p:cNvPr id="6" name="Immagine 5"/>
          <p:cNvPicPr>
            <a:picLocks noChangeAspect="1"/>
          </p:cNvPicPr>
          <p:nvPr userDrawn="1"/>
        </p:nvPicPr>
        <p:blipFill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4680" y="2941"/>
            <a:ext cx="4680520" cy="685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875690"/>
      </p:ext>
    </p:extLst>
  </p:cSld>
  <p:clrMapOvr>
    <a:masterClrMapping/>
  </p:clrMapOvr>
  <p:transition>
    <p:cover dir="lu"/>
  </p:transition>
  <p:extLst mod="1">
    <p:ext uri="{DCECCB84-F9BA-43D5-87BE-67443E8EF086}">
      <p15:sldGuideLst xmlns=""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immagine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/>
          <a:p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16080" y="3543362"/>
            <a:ext cx="5375920" cy="1494039"/>
          </a:xfrm>
          <a:solidFill>
            <a:srgbClr val="1A1C18"/>
          </a:solidFill>
        </p:spPr>
        <p:txBody>
          <a:bodyPr wrap="square" lIns="360000" rIns="360000" anchor="ctr" anchorCtr="0">
            <a:normAutofit/>
          </a:bodyPr>
          <a:lstStyle>
            <a:lvl1pPr marL="0" indent="0" algn="just">
              <a:buNone/>
              <a:defRPr sz="2000">
                <a:solidFill>
                  <a:srgbClr val="F0F0F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stili del testo dello schema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16080" y="2074562"/>
            <a:ext cx="5375920" cy="1468800"/>
          </a:xfrm>
          <a:solidFill>
            <a:srgbClr val="1A1C18"/>
          </a:solidFill>
        </p:spPr>
        <p:txBody>
          <a:bodyPr lIns="360000" rIns="360000" anchor="ctr" anchorCtr="0">
            <a:noAutofit/>
          </a:bodyPr>
          <a:lstStyle>
            <a:lvl1pPr algn="ctr">
              <a:defRPr sz="3600" b="1" cap="none">
                <a:solidFill>
                  <a:srgbClr val="D9D9D9"/>
                </a:solidFill>
              </a:defRPr>
            </a:lvl1pPr>
          </a:lstStyle>
          <a:p>
            <a:r>
              <a:rPr lang="it-IT" dirty="0"/>
              <a:t>Fare clic per modificare lo stile del titolo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34442"/>
      </p:ext>
    </p:extLst>
  </p:cSld>
  <p:clrMapOvr>
    <a:masterClrMapping/>
  </p:clrMapOvr>
  <p:transition>
    <p:cover dir="l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889" y="2136707"/>
            <a:ext cx="4263375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16410" y="2136707"/>
            <a:ext cx="4262791" cy="376739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4176017-37AF-4EF9-B0A3-CF72B87C9F22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33585781"/>
      </p:ext>
    </p:extLst>
  </p:cSld>
  <p:clrMapOvr>
    <a:masterClrMapping/>
  </p:clrMapOvr>
  <p:transition>
    <p:cover dir="l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0469" y="2226626"/>
            <a:ext cx="38327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887" y="2802889"/>
            <a:ext cx="4263376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1540" y="2223398"/>
            <a:ext cx="38309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11620" y="2799661"/>
            <a:ext cx="4260907" cy="310570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8BB063-888E-4ADB-A744-92A7C031D75D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46046639"/>
      </p:ext>
    </p:extLst>
  </p:cSld>
  <p:clrMapOvr>
    <a:masterClrMapping/>
  </p:clrMapOvr>
  <p:transition>
    <p:cover dir="l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3600" y="624110"/>
            <a:ext cx="8785600" cy="128089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ADE53F2-EA78-4597-A8ED-51456CACC6E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7444166"/>
      </p:ext>
    </p:extLst>
  </p:cSld>
  <p:clrMapOvr>
    <a:masterClrMapping/>
  </p:clrMapOvr>
  <p:transition>
    <p:cover dir="l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E99CB8-CE79-4E2C-9423-24FE5663DFF3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47379345"/>
      </p:ext>
    </p:extLst>
  </p:cSld>
  <p:clrMapOvr>
    <a:masterClrMapping/>
  </p:clrMapOvr>
  <p:transition>
    <p:cover dir="l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7" y="446088"/>
            <a:ext cx="3506112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4659" y="446090"/>
            <a:ext cx="5054541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1598613"/>
            <a:ext cx="3506112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24CBB33-0A1E-46F9-A6F6-8A175190784D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91527636"/>
      </p:ext>
    </p:extLst>
  </p:cSld>
  <p:clrMapOvr>
    <a:masterClrMapping/>
  </p:clrMapOvr>
  <p:transition>
    <p:cover dir="l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4800600"/>
            <a:ext cx="878931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888" y="634965"/>
            <a:ext cx="8789313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367338"/>
            <a:ext cx="8789313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950A7D2-9F26-44A0-8865-EEB7EE9998F1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42755011"/>
      </p:ext>
    </p:extLst>
  </p:cSld>
  <p:clrMapOvr>
    <a:masterClrMapping/>
  </p:clrMapOvr>
  <p:transition>
    <p:cover dir="l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09600"/>
            <a:ext cx="8789313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2344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21296" y="3505200"/>
            <a:ext cx="7538517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888" y="4354046"/>
            <a:ext cx="8789313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78" y="3166528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3244141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14" name="TextBox 13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75701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2438402"/>
            <a:ext cx="8789313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87164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917498" y="609600"/>
            <a:ext cx="814611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7" y="4343400"/>
            <a:ext cx="891772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7" y="5181600"/>
            <a:ext cx="891772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11" name="TextBox 10"/>
          <p:cNvSpPr txBox="1"/>
          <p:nvPr/>
        </p:nvSpPr>
        <p:spPr>
          <a:xfrm>
            <a:off x="2411089" y="648005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92711" y="2905306"/>
            <a:ext cx="60975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2563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888" y="627407"/>
            <a:ext cx="8789312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888" y="4343400"/>
            <a:ext cx="8789313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888" y="5181600"/>
            <a:ext cx="8789313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4910661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81637" y="4983089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84683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885DCA2-630B-426F-918D-E5988D45A05B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08234093"/>
      </p:ext>
    </p:extLst>
  </p:cSld>
  <p:clrMapOvr>
    <a:masterClrMapping/>
  </p:clrMapOvr>
  <p:transition>
    <p:cover dir="l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71380" y="627407"/>
            <a:ext cx="2208176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888" y="627407"/>
            <a:ext cx="6288464" cy="528381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63200" y="6135090"/>
            <a:ext cx="1021840" cy="37017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9887" y="6135810"/>
            <a:ext cx="762198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78" y="711194"/>
            <a:ext cx="1811141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637" y="787784"/>
            <a:ext cx="77997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1FACC9-AFCE-44D3-BF32-4D2D7BD106B0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1508045"/>
      </p:ext>
    </p:extLst>
  </p:cSld>
  <p:clrMapOvr>
    <a:masterClrMapping/>
  </p:clrMapOvr>
  <p:transition>
    <p:cover dir="l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olo 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r>
              <a:rPr lang="it-IT"/>
              <a:t>Fare clic sull'icona per inserire una tabella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A32EC-FCAD-46C2-A0A0-7DBACFFDCF04}" type="slidenum">
              <a:rPr lang="it-IT" altLang="it-IT" smtClean="0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5187553"/>
      </p:ext>
    </p:extLst>
  </p:cSld>
  <p:clrMapOvr>
    <a:masterClrMapping/>
  </p:clrMapOvr>
  <p:transition>
    <p:cover dir="l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03200" y="624110"/>
            <a:ext cx="87856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1344" y="2133600"/>
            <a:ext cx="8789313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4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26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</p:sldLayoutIdLst>
  <p:transition>
    <p:cover dir="l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2"/>
        </a:buClr>
        <a:buFont typeface="Wingdings 3" charset="2"/>
        <a:buChar char="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2"/>
        </a:buClr>
        <a:buFont typeface="Wingdings 3" charset="2"/>
        <a:buChar char="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2"/>
        </a:buClr>
        <a:buFont typeface="Wingdings 3" charset="2"/>
        <a:buChar char=""/>
        <a:defRPr sz="14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2"/>
        </a:buClr>
        <a:buFont typeface="Wingdings 3" charset="2"/>
        <a:buChar char=""/>
        <a:defRPr sz="12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2"/>
        </a:buClr>
        <a:buFont typeface="Wingdings 3" charset="2"/>
        <a:buChar char=""/>
        <a:defRPr sz="12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The%20great%20debaters.mp4" TargetMode="Externa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1&#176;%20int%20PRO.mp4" TargetMode="External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1&#176;%20int%20CONTRO.mp4" TargetMode="External"/><Relationship Id="rId4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2&#176;%20int%20PRO.mp4" TargetMode="External"/><Relationship Id="rId4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2&#176;%20int%20CONTRO.mp4" TargetMode="External"/><Relationship Id="rId4" Type="http://schemas.openxmlformats.org/officeDocument/2006/relationships/image" Target="../media/image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3&#176;%20int%20PRO.mp4" TargetMode="Externa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file:///C:\Users\Mario\Google%20Drive\Scuola%202018-19\Formazione\Debate\Corso%20Molise\Video\Puglia-Veneto%203&#176;%20int%20CONTRO.mp4" TargetMode="External"/><Relationship Id="rId4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Users\Mario\Google%20Drive\Scuola%202018-19\Formazione\Debate\Corso%20Molise\Video\Puglia-Veneto%20epilogo%20CONTRO.mp4" TargetMode="External"/><Relationship Id="rId5" Type="http://schemas.openxmlformats.org/officeDocument/2006/relationships/hyperlink" Target="file:///C:\Users\Mario\Google%20Drive\Scuola%202018-19\Formazione\Debate\Corso%20Molise\Video\Puglia-Veneto%20epilogo%20PRO.mp4" TargetMode="External"/><Relationship Id="rId4" Type="http://schemas.openxmlformats.org/officeDocument/2006/relationships/image" Target="../media/image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file:///C:\Users\Mario\Google%20Drive\Scuola%202018-19\Formazione\Debate\Corso%20Molise\Video\POI%202.mp4" TargetMode="External"/><Relationship Id="rId5" Type="http://schemas.openxmlformats.org/officeDocument/2006/relationships/hyperlink" Target="file:///C:\Users\Mario\Google%20Drive\Scuola%202018-19\Formazione\Debate\Corso%20Molise\Video\POI.mp4" TargetMode="External"/><Relationship Id="rId4" Type="http://schemas.openxmlformats.org/officeDocument/2006/relationships/image" Target="../media/image7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-15925"/>
            <a:ext cx="12288688" cy="6858000"/>
          </a:xfrm>
          <a:prstGeom prst="rect">
            <a:avLst/>
          </a:prstGeom>
        </p:spPr>
      </p:pic>
      <p:sp>
        <p:nvSpPr>
          <p:cNvPr id="13" name="Ovale 12"/>
          <p:cNvSpPr/>
          <p:nvPr/>
        </p:nvSpPr>
        <p:spPr>
          <a:xfrm>
            <a:off x="3287688" y="3168352"/>
            <a:ext cx="6552728" cy="357301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Introduzione al debate secondo il modello WSD e guida ai </a:t>
            </a:r>
            <a:r>
              <a:rPr lang="it-IT" sz="3600" b="1" dirty="0" err="1" smtClean="0">
                <a:solidFill>
                  <a:schemeClr val="bg1"/>
                </a:solidFill>
              </a:rPr>
              <a:t>topic</a:t>
            </a:r>
            <a:endParaRPr lang="it-IT" sz="36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(prof. Mascilongo)</a:t>
            </a:r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15925"/>
            <a:ext cx="12385376" cy="1788741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-99392"/>
            <a:ext cx="12288688" cy="187220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it-IT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Selezioni Regionali del Molise </a:t>
            </a:r>
            <a:endParaRPr lang="it-IT" sz="5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it-IT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per </a:t>
            </a:r>
            <a:r>
              <a:rPr lang="it-IT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</a:rPr>
              <a:t>le Olimpiadi  Nazionali di Debate</a:t>
            </a:r>
            <a:endParaRPr lang="it-IT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479376" y="404664"/>
            <a:ext cx="3672408" cy="302433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1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Introduzione al debate secondo il modello WSD e guida ai </a:t>
            </a:r>
            <a:r>
              <a:rPr lang="it-IT" sz="2800" b="1" dirty="0" err="1" smtClean="0">
                <a:solidFill>
                  <a:schemeClr val="bg1"/>
                </a:solidFill>
              </a:rPr>
              <a:t>topic</a:t>
            </a:r>
            <a:endParaRPr lang="it-IT" sz="28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(prof. Mascilongo)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823575" y="908720"/>
            <a:ext cx="3024336" cy="223224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2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Ricerca documentale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</a:rPr>
              <a:t>(prof. </a:t>
            </a:r>
            <a:r>
              <a:rPr lang="it-IT" sz="2000" b="1" dirty="0" err="1" smtClean="0">
                <a:solidFill>
                  <a:schemeClr val="bg1"/>
                </a:solidFill>
              </a:rPr>
              <a:t>Giangrande</a:t>
            </a:r>
            <a:r>
              <a:rPr lang="it-IT" sz="2000" b="1" dirty="0" smtClean="0">
                <a:solidFill>
                  <a:schemeClr val="bg1"/>
                </a:solidFill>
              </a:rPr>
              <a:t>)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8328249" y="1052736"/>
            <a:ext cx="3607080" cy="194421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3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Argomentazioni e confutazioni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(prof.ssa Di Ianni)</a:t>
            </a:r>
            <a:endParaRPr lang="it-IT" sz="2000" b="1" dirty="0">
              <a:solidFill>
                <a:schemeClr val="bg1"/>
              </a:solidFill>
            </a:endParaRPr>
          </a:p>
          <a:p>
            <a:pPr algn="ctr"/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911424" y="3789040"/>
            <a:ext cx="4848200" cy="259228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4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Aspetti della comunicazione verbale e non verbale</a:t>
            </a:r>
          </a:p>
          <a:p>
            <a:pPr algn="ctr"/>
            <a:r>
              <a:rPr lang="it-IT" sz="2000" b="1" dirty="0" smtClean="0">
                <a:solidFill>
                  <a:schemeClr val="bg1"/>
                </a:solidFill>
              </a:rPr>
              <a:t>(prof. </a:t>
            </a:r>
            <a:r>
              <a:rPr lang="it-IT" sz="2000" b="1" dirty="0" err="1" smtClean="0">
                <a:solidFill>
                  <a:schemeClr val="bg1"/>
                </a:solidFill>
              </a:rPr>
              <a:t>Cefalogli</a:t>
            </a:r>
            <a:r>
              <a:rPr lang="it-IT" sz="2000" b="1" dirty="0" smtClean="0">
                <a:solidFill>
                  <a:schemeClr val="bg1"/>
                </a:solidFill>
              </a:rPr>
              <a:t>)</a:t>
            </a:r>
            <a:endParaRPr lang="it-IT" sz="2000" b="1" dirty="0">
              <a:solidFill>
                <a:schemeClr val="bg1"/>
              </a:solidFill>
            </a:endParaRPr>
          </a:p>
          <a:p>
            <a:pPr algn="ctr"/>
            <a:endParaRPr lang="it-IT" sz="2800" b="1" dirty="0">
              <a:solidFill>
                <a:schemeClr val="bg1"/>
              </a:solidFill>
            </a:endParaRPr>
          </a:p>
        </p:txBody>
      </p:sp>
      <p:sp>
        <p:nvSpPr>
          <p:cNvPr id="17" name="Ovale 16"/>
          <p:cNvSpPr/>
          <p:nvPr/>
        </p:nvSpPr>
        <p:spPr>
          <a:xfrm>
            <a:off x="6672065" y="3861048"/>
            <a:ext cx="4176463" cy="2532785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5</a:t>
            </a: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Valutazione e simulazione di una gara di Debate</a:t>
            </a:r>
          </a:p>
          <a:p>
            <a:pPr algn="ctr"/>
            <a:r>
              <a:rPr lang="it-IT" sz="2000" b="1" dirty="0">
                <a:solidFill>
                  <a:schemeClr val="bg1"/>
                </a:solidFill>
              </a:rPr>
              <a:t>(</a:t>
            </a:r>
            <a:r>
              <a:rPr lang="it-IT" sz="2000" b="1" dirty="0" smtClean="0">
                <a:solidFill>
                  <a:schemeClr val="bg1"/>
                </a:solidFill>
              </a:rPr>
              <a:t>prof. Nunziata)</a:t>
            </a:r>
            <a:endParaRPr lang="it-IT" sz="2000" b="1" dirty="0">
              <a:solidFill>
                <a:schemeClr val="bg1"/>
              </a:solidFill>
            </a:endParaRPr>
          </a:p>
          <a:p>
            <a:pPr algn="ctr"/>
            <a:endParaRPr lang="it-IT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35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79375" y="3284984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483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6" grpId="0" animBg="1"/>
      <p:bldP spid="12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79375" y="3284984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339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2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9689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" y="44624"/>
            <a:ext cx="4364806" cy="532859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Il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Debate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è uno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scambio comunicativo 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guidato da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regole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, genericamente tra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due squadre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, una denominata </a:t>
            </a:r>
            <a:r>
              <a:rPr lang="it-IT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pro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e una </a:t>
            </a:r>
            <a:r>
              <a:rPr lang="it-IT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contro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44272" y="-27384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544272" y="-27384"/>
            <a:ext cx="3647728" cy="47525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… in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contrapposizione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tra loro su un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tema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da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discutere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sviluppare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sostenere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e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difendere</a:t>
            </a:r>
            <a:endParaRPr lang="it-IT" sz="24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4583832" y="116632"/>
            <a:ext cx="3672408" cy="22238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Definizione di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4" y="3109855"/>
            <a:ext cx="2612504" cy="3703521"/>
          </a:xfrm>
          <a:prstGeom prst="rect">
            <a:avLst/>
          </a:prstGeom>
        </p:spPr>
      </p:pic>
      <p:sp>
        <p:nvSpPr>
          <p:cNvPr id="10" name="Filmato 9">
            <a:hlinkClick r:id="rId5" action="ppaction://hlinkfile" highlightClick="1"/>
          </p:cNvPr>
          <p:cNvSpPr/>
          <p:nvPr/>
        </p:nvSpPr>
        <p:spPr>
          <a:xfrm>
            <a:off x="4583832" y="6381328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657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build="p"/>
      <p:bldP spid="9" grpId="0" animBg="1"/>
      <p:bldP spid="12" grpId="0" build="p"/>
      <p:bldP spid="13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9689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" y="116632"/>
            <a:ext cx="4151783" cy="424847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Al tempo stesso è un maneggevole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metodo didattico 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 i più vari </a:t>
            </a:r>
            <a:r>
              <a:rPr lang="it-IT" dirty="0">
                <a:solidFill>
                  <a:schemeClr val="bg1"/>
                </a:solidFill>
                <a:latin typeface="Cambria" panose="02040503050406030204" pitchFamily="18" charset="0"/>
              </a:rPr>
              <a:t>e importanti </a:t>
            </a:r>
            <a:r>
              <a:rPr lang="it-IT" dirty="0">
                <a:solidFill>
                  <a:srgbClr val="FFC000"/>
                </a:solidFill>
                <a:latin typeface="Cambria" panose="02040503050406030204" pitchFamily="18" charset="0"/>
              </a:rPr>
              <a:t>contenuti</a:t>
            </a:r>
            <a:r>
              <a:rPr lang="it-IT" dirty="0">
                <a:solidFill>
                  <a:schemeClr val="bg1"/>
                </a:solidFill>
                <a:latin typeface="Cambria" panose="02040503050406030204" pitchFamily="18" charset="0"/>
              </a:rPr>
              <a:t>, </a:t>
            </a:r>
            <a:r>
              <a:rPr lang="it-IT" dirty="0">
                <a:solidFill>
                  <a:srgbClr val="FFC000"/>
                </a:solidFill>
                <a:latin typeface="Cambria" panose="02040503050406030204" pitchFamily="18" charset="0"/>
              </a:rPr>
              <a:t>abilità</a:t>
            </a:r>
            <a:r>
              <a:rPr lang="it-IT" dirty="0">
                <a:solidFill>
                  <a:schemeClr val="bg1"/>
                </a:solidFill>
                <a:latin typeface="Cambria" panose="02040503050406030204" pitchFamily="18" charset="0"/>
              </a:rPr>
              <a:t> e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disposizioni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44272" y="-27384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544272" y="116632"/>
            <a:ext cx="3647728" cy="299322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Bef>
                <a:spcPts val="1200"/>
              </a:spcBef>
              <a:spcAft>
                <a:spcPts val="0"/>
              </a:spcAft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… che si possano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promuovere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 in una </a:t>
            </a:r>
            <a:r>
              <a:rPr lang="it-IT" dirty="0" smtClean="0">
                <a:solidFill>
                  <a:srgbClr val="FFC000"/>
                </a:solidFill>
                <a:latin typeface="Cambria" panose="02040503050406030204" pitchFamily="18" charset="0"/>
              </a:rPr>
              <a:t>società civile e democratica</a:t>
            </a:r>
            <a:endParaRPr lang="it-IT" sz="24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Ovale 12"/>
          <p:cNvSpPr/>
          <p:nvPr/>
        </p:nvSpPr>
        <p:spPr>
          <a:xfrm>
            <a:off x="4583832" y="116632"/>
            <a:ext cx="3672408" cy="2223864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Definizione di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904" y="3109855"/>
            <a:ext cx="2612504" cy="37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0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build="p"/>
      <p:bldP spid="9" grpId="0" animBg="1"/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79375" y="3284984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676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2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/>
          <p:cNvSpPr/>
          <p:nvPr/>
        </p:nvSpPr>
        <p:spPr>
          <a:xfrm>
            <a:off x="4727848" y="692696"/>
            <a:ext cx="2592287" cy="234025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0" name="Ovale 9"/>
          <p:cNvSpPr/>
          <p:nvPr/>
        </p:nvSpPr>
        <p:spPr>
          <a:xfrm>
            <a:off x="6168008" y="3284984"/>
            <a:ext cx="5976664" cy="3456384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Sviluppa le “</a:t>
            </a:r>
            <a:r>
              <a:rPr lang="it-IT" sz="2400" b="1" dirty="0">
                <a:solidFill>
                  <a:srgbClr val="FFC000"/>
                </a:solidFill>
              </a:rPr>
              <a:t>competenze trasversali</a:t>
            </a:r>
            <a:r>
              <a:rPr lang="it-IT" sz="2400" dirty="0">
                <a:solidFill>
                  <a:schemeClr val="bg1"/>
                </a:solidFill>
              </a:rPr>
              <a:t>” ("life </a:t>
            </a:r>
            <a:r>
              <a:rPr lang="it-IT" sz="2400" dirty="0" err="1">
                <a:solidFill>
                  <a:schemeClr val="bg1"/>
                </a:solidFill>
              </a:rPr>
              <a:t>skills</a:t>
            </a:r>
            <a:r>
              <a:rPr lang="it-IT" sz="2400" dirty="0">
                <a:solidFill>
                  <a:schemeClr val="bg1"/>
                </a:solidFill>
              </a:rPr>
              <a:t>” - capacità </a:t>
            </a:r>
            <a:r>
              <a:rPr lang="it-IT" sz="2400" dirty="0" smtClean="0">
                <a:solidFill>
                  <a:schemeClr val="bg1"/>
                </a:solidFill>
              </a:rPr>
              <a:t>acquisite </a:t>
            </a:r>
            <a:r>
              <a:rPr lang="it-IT" sz="2400" dirty="0">
                <a:solidFill>
                  <a:schemeClr val="bg1"/>
                </a:solidFill>
              </a:rPr>
              <a:t>tramite l’insegnamento o l’esperienza </a:t>
            </a:r>
            <a:r>
              <a:rPr lang="it-IT" sz="2400" dirty="0" smtClean="0">
                <a:solidFill>
                  <a:schemeClr val="bg1"/>
                </a:solidFill>
              </a:rPr>
              <a:t>diretta, usate </a:t>
            </a:r>
            <a:r>
              <a:rPr lang="it-IT" sz="2400" dirty="0">
                <a:solidFill>
                  <a:schemeClr val="bg1"/>
                </a:solidFill>
              </a:rPr>
              <a:t>per gestire problemi, situazioni e domande comunemente incontrate nella vita quotidiana).</a:t>
            </a:r>
          </a:p>
        </p:txBody>
      </p:sp>
      <p:sp>
        <p:nvSpPr>
          <p:cNvPr id="17" name="Ovale 16"/>
          <p:cNvSpPr/>
          <p:nvPr/>
        </p:nvSpPr>
        <p:spPr>
          <a:xfrm>
            <a:off x="47329" y="2672916"/>
            <a:ext cx="4608511" cy="212423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Favorisce </a:t>
            </a:r>
            <a:r>
              <a:rPr lang="it-IT" sz="2400" dirty="0" smtClean="0">
                <a:solidFill>
                  <a:schemeClr val="bg1"/>
                </a:solidFill>
              </a:rPr>
              <a:t>la </a:t>
            </a:r>
            <a:r>
              <a:rPr lang="it-IT" sz="2400" b="1" dirty="0" smtClean="0">
                <a:solidFill>
                  <a:srgbClr val="FFC000"/>
                </a:solidFill>
              </a:rPr>
              <a:t>partecipazione, </a:t>
            </a:r>
            <a:r>
              <a:rPr lang="it-IT" sz="2400" dirty="0" smtClean="0">
                <a:solidFill>
                  <a:schemeClr val="bg1"/>
                </a:solidFill>
              </a:rPr>
              <a:t>la </a:t>
            </a:r>
            <a:r>
              <a:rPr lang="it-IT" sz="2400" b="1" dirty="0" smtClean="0">
                <a:solidFill>
                  <a:srgbClr val="FFC000"/>
                </a:solidFill>
              </a:rPr>
              <a:t>responsabilità </a:t>
            </a:r>
            <a:r>
              <a:rPr lang="it-IT" sz="2400" dirty="0" smtClean="0">
                <a:solidFill>
                  <a:schemeClr val="bg1"/>
                </a:solidFill>
              </a:rPr>
              <a:t>e</a:t>
            </a:r>
            <a:r>
              <a:rPr lang="it-IT" sz="2400" b="1" dirty="0" smtClean="0">
                <a:solidFill>
                  <a:srgbClr val="FFC000"/>
                </a:solidFill>
              </a:rPr>
              <a:t> </a:t>
            </a:r>
            <a:r>
              <a:rPr lang="it-IT" sz="2400" dirty="0" smtClean="0">
                <a:solidFill>
                  <a:schemeClr val="bg1"/>
                </a:solidFill>
              </a:rPr>
              <a:t>l’</a:t>
            </a:r>
            <a:r>
              <a:rPr lang="it-IT" sz="2400" b="1" dirty="0" smtClean="0">
                <a:solidFill>
                  <a:srgbClr val="FFC000"/>
                </a:solidFill>
              </a:rPr>
              <a:t>autonomia </a:t>
            </a:r>
            <a:r>
              <a:rPr lang="it-IT" sz="2400" dirty="0" smtClean="0">
                <a:solidFill>
                  <a:schemeClr val="bg1"/>
                </a:solidFill>
              </a:rPr>
              <a:t>degli studenti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19" name="Ovale 18"/>
          <p:cNvSpPr/>
          <p:nvPr/>
        </p:nvSpPr>
        <p:spPr>
          <a:xfrm>
            <a:off x="7392145" y="1160747"/>
            <a:ext cx="2736303" cy="205222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Sviluppa </a:t>
            </a:r>
            <a:r>
              <a:rPr lang="it-IT" sz="2400" b="1" dirty="0">
                <a:solidFill>
                  <a:srgbClr val="FFC000"/>
                </a:solidFill>
              </a:rPr>
              <a:t>competenze </a:t>
            </a:r>
            <a:r>
              <a:rPr lang="it-IT" sz="2400" b="1" dirty="0" smtClean="0">
                <a:solidFill>
                  <a:srgbClr val="FFC000"/>
                </a:solidFill>
              </a:rPr>
              <a:t>comunicative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20" name="Ovale 19"/>
          <p:cNvSpPr/>
          <p:nvPr/>
        </p:nvSpPr>
        <p:spPr>
          <a:xfrm>
            <a:off x="9912511" y="223635"/>
            <a:ext cx="2232161" cy="1981230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Sviluppa </a:t>
            </a:r>
            <a:r>
              <a:rPr lang="it-IT" sz="2400" dirty="0">
                <a:solidFill>
                  <a:schemeClr val="bg1"/>
                </a:solidFill>
              </a:rPr>
              <a:t>il </a:t>
            </a:r>
            <a:r>
              <a:rPr lang="it-IT" sz="2400" b="1" dirty="0">
                <a:solidFill>
                  <a:srgbClr val="FFC000"/>
                </a:solidFill>
              </a:rPr>
              <a:t>pensiero critico</a:t>
            </a:r>
          </a:p>
        </p:txBody>
      </p:sp>
      <p:sp>
        <p:nvSpPr>
          <p:cNvPr id="9" name="Ovale 8"/>
          <p:cNvSpPr/>
          <p:nvPr/>
        </p:nvSpPr>
        <p:spPr>
          <a:xfrm>
            <a:off x="191343" y="260648"/>
            <a:ext cx="4464497" cy="2232248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smtClean="0">
                <a:solidFill>
                  <a:schemeClr val="bg1"/>
                </a:solidFill>
              </a:rPr>
              <a:t>Promuove la </a:t>
            </a:r>
            <a:r>
              <a:rPr lang="it-IT" sz="2400" b="1" dirty="0" smtClean="0">
                <a:solidFill>
                  <a:srgbClr val="FFC000"/>
                </a:solidFill>
              </a:rPr>
              <a:t>cittadinanza attiva</a:t>
            </a:r>
            <a:r>
              <a:rPr lang="it-IT" sz="2400" dirty="0" smtClean="0">
                <a:solidFill>
                  <a:schemeClr val="bg1"/>
                </a:solidFill>
              </a:rPr>
              <a:t>, attraverso la </a:t>
            </a:r>
            <a:r>
              <a:rPr lang="it-IT" sz="2400" b="1" dirty="0" smtClean="0">
                <a:solidFill>
                  <a:srgbClr val="FFC000"/>
                </a:solidFill>
              </a:rPr>
              <a:t>condivisione</a:t>
            </a:r>
            <a:r>
              <a:rPr lang="it-IT" sz="2400" dirty="0" smtClean="0">
                <a:solidFill>
                  <a:schemeClr val="bg1"/>
                </a:solidFill>
              </a:rPr>
              <a:t> del proprio punto di vista</a:t>
            </a:r>
            <a:endParaRPr lang="it-IT" sz="2400" b="1" dirty="0">
              <a:solidFill>
                <a:srgbClr val="FFC000"/>
              </a:solidFill>
            </a:endParaRPr>
          </a:p>
        </p:txBody>
      </p:sp>
      <p:sp>
        <p:nvSpPr>
          <p:cNvPr id="3" name="Freccia a destra 2">
            <a:hlinkClick r:id="rId4" action="ppaction://hlinksldjump"/>
          </p:cNvPr>
          <p:cNvSpPr/>
          <p:nvPr/>
        </p:nvSpPr>
        <p:spPr>
          <a:xfrm>
            <a:off x="4727848" y="2780928"/>
            <a:ext cx="432048" cy="432048"/>
          </a:xfrm>
          <a:prstGeom prst="rightArrow">
            <a:avLst/>
          </a:prstGeom>
          <a:solidFill>
            <a:srgbClr val="0070C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Ovale 11"/>
          <p:cNvSpPr/>
          <p:nvPr/>
        </p:nvSpPr>
        <p:spPr>
          <a:xfrm>
            <a:off x="3431704" y="4509120"/>
            <a:ext cx="2664295" cy="2124236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bg1"/>
                </a:solidFill>
              </a:rPr>
              <a:t>Favorisce </a:t>
            </a:r>
            <a:r>
              <a:rPr lang="it-IT" sz="2400" dirty="0" smtClean="0">
                <a:solidFill>
                  <a:schemeClr val="bg1"/>
                </a:solidFill>
              </a:rPr>
              <a:t>la </a:t>
            </a:r>
            <a:r>
              <a:rPr lang="it-IT" sz="2400" b="1" dirty="0" smtClean="0">
                <a:solidFill>
                  <a:srgbClr val="FFC000"/>
                </a:solidFill>
              </a:rPr>
              <a:t>cooperazione</a:t>
            </a:r>
            <a:r>
              <a:rPr lang="it-IT" sz="2400" dirty="0" smtClean="0">
                <a:solidFill>
                  <a:schemeClr val="bg1"/>
                </a:solidFill>
              </a:rPr>
              <a:t> ed il </a:t>
            </a:r>
            <a:r>
              <a:rPr lang="it-IT" sz="2400" b="1" dirty="0">
                <a:solidFill>
                  <a:srgbClr val="FFC000"/>
                </a:solidFill>
              </a:rPr>
              <a:t>lavoro di </a:t>
            </a:r>
            <a:r>
              <a:rPr lang="it-IT" sz="2400" b="1" dirty="0" smtClean="0">
                <a:solidFill>
                  <a:srgbClr val="FFC000"/>
                </a:solidFill>
              </a:rPr>
              <a:t>gruppo</a:t>
            </a:r>
            <a:endParaRPr lang="it-IT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19" grpId="0" animBg="1"/>
      <p:bldP spid="20" grpId="0" animBg="1"/>
      <p:bldP spid="9" grpId="0" animBg="1"/>
      <p:bldP spid="3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79375" y="3284984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81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68052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96688" y="116632"/>
            <a:ext cx="4752528" cy="59046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Aristotele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Topici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Medioevo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i="1" dirty="0" err="1">
                <a:solidFill>
                  <a:schemeClr val="bg1"/>
                </a:solidFill>
                <a:latin typeface="Cambria" panose="02040503050406030204" pitchFamily="18" charset="0"/>
              </a:rPr>
              <a:t>Disputatio</a:t>
            </a:r>
            <a:endParaRPr lang="it-IT" sz="36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XVIII – XIX sec.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i="1" dirty="0">
                <a:solidFill>
                  <a:schemeClr val="bg1"/>
                </a:solidFill>
                <a:latin typeface="Cambria" panose="02040503050406030204" pitchFamily="18" charset="0"/>
              </a:rPr>
              <a:t>Usa e </a:t>
            </a:r>
            <a:r>
              <a:rPr lang="it-IT" sz="3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Inghilterra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1988, Australia</a:t>
            </a:r>
            <a:endParaRPr lang="it-IT" sz="4000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1° Torneo WSD</a:t>
            </a:r>
            <a:endParaRPr lang="it-IT" sz="36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2017, Italia</a:t>
            </a:r>
            <a:endParaRPr lang="it-IT" sz="4000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Olimpiadi Debate</a:t>
            </a:r>
            <a:endParaRPr lang="it-IT" sz="36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endParaRPr lang="it-IT" sz="3600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44272" y="-27384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Ovale 9"/>
          <p:cNvSpPr/>
          <p:nvPr/>
        </p:nvSpPr>
        <p:spPr>
          <a:xfrm>
            <a:off x="5375921" y="188640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2" y="44624"/>
            <a:ext cx="3647728" cy="5169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70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uiExpand="1" build="p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479375" y="3284984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18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44624"/>
            <a:ext cx="4367808" cy="669674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Processuali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Lincoln-Douglas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Bef>
                <a:spcPts val="600"/>
              </a:spcBef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Questioni etiche e filosofiche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Come in tribunale</a:t>
            </a:r>
          </a:p>
          <a:p>
            <a:pPr lvl="1" fontAlgn="auto">
              <a:spcAft>
                <a:spcPts val="0"/>
              </a:spcAft>
              <a:defRPr/>
            </a:pPr>
            <a:endParaRPr lang="it-IT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328248" y="-27384"/>
            <a:ext cx="3863752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4799856" y="116632"/>
            <a:ext cx="3240360" cy="20882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Protocolli di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256240" y="44624"/>
            <a:ext cx="4032448" cy="63367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>
                <a:solidFill>
                  <a:srgbClr val="FFC000"/>
                </a:solidFill>
                <a:latin typeface="Cambria" panose="02040503050406030204" pitchFamily="18" charset="0"/>
              </a:rPr>
              <a:t>Politici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i="1" dirty="0">
                <a:solidFill>
                  <a:schemeClr val="bg1"/>
                </a:solidFill>
                <a:latin typeface="Cambria" panose="02040503050406030204" pitchFamily="18" charset="0"/>
              </a:rPr>
              <a:t>Policy-Debate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Questioni politico-sociali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Tema</a:t>
            </a:r>
            <a:r>
              <a:rPr lang="it-IT" dirty="0">
                <a:solidFill>
                  <a:schemeClr val="bg1"/>
                </a:solidFill>
                <a:latin typeface="Cambria" panose="02040503050406030204" pitchFamily="18" charset="0"/>
              </a:rPr>
              <a:t>: piani politici di intervento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35" y="1267320"/>
            <a:ext cx="3951149" cy="244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0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uiExpand="1" build="p"/>
      <p:bldP spid="9" grpId="0" animBg="1"/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7525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040216" y="-27384"/>
            <a:ext cx="4151784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4727848" y="116632"/>
            <a:ext cx="3240360" cy="20882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Protocolli di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168696" y="0"/>
            <a:ext cx="4896544" cy="63367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Parlamentari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British</a:t>
            </a:r>
            <a:r>
              <a:rPr lang="it-IT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i="1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Parliamentary</a:t>
            </a:r>
            <a:endParaRPr lang="it-IT" i="1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Questioni politiche, economiche e di diritto internazionale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4 squadre, 2 pro e 2 contro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Le squadre della stessa coalizione sono in competizione ma non devono contraddirsi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8040216" y="44624"/>
            <a:ext cx="4151784" cy="63367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 fontAlgn="auto">
              <a:lnSpc>
                <a:spcPts val="4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"</a:t>
            </a:r>
            <a:r>
              <a:rPr lang="it-IT" sz="4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Patavina Libertas</a:t>
            </a: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”</a:t>
            </a:r>
            <a:endParaRPr lang="it-IT" sz="4000" i="1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Palestra di botta e risposta</a:t>
            </a:r>
          </a:p>
          <a:p>
            <a:pPr marL="742950" indent="-7429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i="1" dirty="0" err="1" smtClean="0">
                <a:solidFill>
                  <a:srgbClr val="FFC000"/>
                </a:solidFill>
                <a:latin typeface="Cambria" panose="02040503050406030204" pitchFamily="18" charset="0"/>
              </a:rPr>
              <a:t>Co.Ba</a:t>
            </a:r>
            <a:endParaRPr lang="it-IT" sz="4000" i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es-ES" sz="2400" dirty="0">
                <a:solidFill>
                  <a:schemeClr val="bg1"/>
                </a:solidFill>
                <a:latin typeface="Cambria" panose="02040503050406030204" pitchFamily="18" charset="0"/>
              </a:rPr>
              <a:t>Corporaciòn Cultural de lo </a:t>
            </a:r>
            <a:r>
              <a:rPr lang="es-ES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Barnachea (Cile)</a:t>
            </a:r>
          </a:p>
          <a:p>
            <a:pPr marL="742950" lvl="1" indent="-742950" defTabSz="45720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i="1" dirty="0">
                <a:solidFill>
                  <a:srgbClr val="FFC000"/>
                </a:solidFill>
                <a:latin typeface="Cambria" panose="02040503050406030204" pitchFamily="18" charset="0"/>
                <a:ea typeface="+mj-ea"/>
                <a:cs typeface="+mj-cs"/>
              </a:rPr>
              <a:t>Karl Popper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Europa e USA</a:t>
            </a:r>
          </a:p>
          <a:p>
            <a:pPr marL="742950" lvl="1" indent="-742950" defTabSz="457200" fontAlgn="auto">
              <a:lnSpc>
                <a:spcPts val="4000"/>
              </a:lnSpc>
              <a:spcBef>
                <a:spcPts val="8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CX – Cross </a:t>
            </a:r>
            <a:r>
              <a:rPr lang="it-IT" sz="4000" i="1" dirty="0" err="1" smtClean="0">
                <a:solidFill>
                  <a:srgbClr val="FFC000"/>
                </a:solidFill>
                <a:latin typeface="Cambria" panose="02040503050406030204" pitchFamily="18" charset="0"/>
              </a:rPr>
              <a:t>Examination</a:t>
            </a:r>
            <a:endParaRPr lang="it-IT" sz="4000" i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USA</a:t>
            </a:r>
            <a:endParaRPr lang="it-IT" sz="24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2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uiExpand="1" build="p"/>
      <p:bldP spid="1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7525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040216" y="-27384"/>
            <a:ext cx="4151784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4727848" y="116632"/>
            <a:ext cx="3240360" cy="208823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Protocolli di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-168696" y="0"/>
            <a:ext cx="4896544" cy="633670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742950" indent="-74295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Altre differenze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Tempo di preparazione 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(ampio, breve, </a:t>
            </a:r>
            <a:r>
              <a:rPr lang="it-IT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impromptu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Numero e durata degli interventi </a:t>
            </a:r>
            <a:r>
              <a:rPr lang="it-IT" dirty="0" smtClean="0">
                <a:solidFill>
                  <a:schemeClr val="bg1"/>
                </a:solidFill>
                <a:latin typeface="Cambria" panose="02040503050406030204" pitchFamily="18" charset="0"/>
              </a:rPr>
              <a:t>(più o meno esteso)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Numero di partecipanti per squadra</a:t>
            </a:r>
            <a:endParaRPr lang="it-IT" b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endParaRPr lang="it-IT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73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/>
          <p:nvPr/>
        </p:nvSpPr>
        <p:spPr>
          <a:xfrm>
            <a:off x="47328" y="188640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094190"/>
              </p:ext>
            </p:extLst>
          </p:nvPr>
        </p:nvGraphicFramePr>
        <p:xfrm>
          <a:off x="2999656" y="573209"/>
          <a:ext cx="9073008" cy="59521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397"/>
                <a:gridCol w="4759611"/>
              </a:tblGrid>
              <a:tr h="1238785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Protocollo</a:t>
                      </a:r>
                      <a:endParaRPr lang="it-I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Partecipanti per squadra</a:t>
                      </a:r>
                      <a:endParaRPr lang="it-IT" sz="3600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err="1" smtClean="0"/>
                        <a:t>Co.Ba</a:t>
                      </a:r>
                      <a:r>
                        <a:rPr lang="it-IT" sz="3600" b="1" dirty="0" smtClean="0"/>
                        <a:t>.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8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smtClean="0"/>
                        <a:t>Patavina Libertas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6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smtClean="0"/>
                        <a:t>World School Debate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3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smtClean="0"/>
                        <a:t>Karl Popper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3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err="1" smtClean="0"/>
                        <a:t>British</a:t>
                      </a:r>
                      <a:r>
                        <a:rPr lang="it-IT" sz="3600" b="1" dirty="0" smtClean="0"/>
                        <a:t> </a:t>
                      </a:r>
                      <a:r>
                        <a:rPr lang="it-IT" sz="3600" b="1" dirty="0" err="1" smtClean="0"/>
                        <a:t>Parlamentary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2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smtClean="0"/>
                        <a:t>Policy Debate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2</a:t>
                      </a:r>
                      <a:endParaRPr lang="it-IT" sz="3600" b="1" dirty="0"/>
                    </a:p>
                  </a:txBody>
                  <a:tcPr/>
                </a:tc>
              </a:tr>
              <a:tr h="673336">
                <a:tc>
                  <a:txBody>
                    <a:bodyPr/>
                    <a:lstStyle/>
                    <a:p>
                      <a:r>
                        <a:rPr lang="it-IT" sz="3600" b="1" dirty="0" smtClean="0"/>
                        <a:t>Lincoln-Douglas</a:t>
                      </a:r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b="1" dirty="0" smtClean="0"/>
                        <a:t>1</a:t>
                      </a:r>
                      <a:endParaRPr lang="it-IT" sz="3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30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/>
          <p:cNvSpPr/>
          <p:nvPr/>
        </p:nvSpPr>
        <p:spPr>
          <a:xfrm>
            <a:off x="47328" y="188640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193215"/>
              </p:ext>
            </p:extLst>
          </p:nvPr>
        </p:nvGraphicFramePr>
        <p:xfrm>
          <a:off x="2999656" y="188640"/>
          <a:ext cx="9073009" cy="6165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/>
                <a:gridCol w="1656184"/>
                <a:gridCol w="4968553"/>
              </a:tblGrid>
              <a:tr h="767559"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Variabile</a:t>
                      </a:r>
                      <a:endParaRPr lang="it-I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Dato</a:t>
                      </a:r>
                      <a:endParaRPr lang="it-IT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3600" dirty="0" smtClean="0"/>
                        <a:t>Implicazione pedagogica</a:t>
                      </a:r>
                      <a:endParaRPr lang="it-IT" sz="3600" dirty="0"/>
                    </a:p>
                  </a:txBody>
                  <a:tcPr anchor="ctr"/>
                </a:tc>
              </a:tr>
              <a:tr h="673336">
                <a:tc rowSpan="2">
                  <a:txBody>
                    <a:bodyPr/>
                    <a:lstStyle/>
                    <a:p>
                      <a:r>
                        <a:rPr lang="it-IT" sz="2800" b="0" dirty="0" smtClean="0"/>
                        <a:t>Numero di partecipanti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2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Elevato</a:t>
                      </a:r>
                      <a:endParaRPr lang="it-IT" sz="28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it-IT" sz="2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Maggiore </a:t>
                      </a:r>
                      <a:r>
                        <a:rPr lang="it-IT" sz="2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ricaduta sul gruppo classe</a:t>
                      </a:r>
                      <a:endParaRPr lang="it-IT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673336">
                <a:tc vMerge="1">
                  <a:txBody>
                    <a:bodyPr/>
                    <a:lstStyle/>
                    <a:p>
                      <a:endParaRPr lang="it-IT" sz="3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Ridotto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Acquisizione</a:t>
                      </a:r>
                      <a:r>
                        <a:rPr lang="it-IT" sz="2800" b="0" baseline="0" dirty="0" smtClean="0"/>
                        <a:t> di </a:t>
                      </a:r>
                      <a:r>
                        <a:rPr lang="it-IT" sz="2800" b="1" baseline="0" dirty="0" smtClean="0"/>
                        <a:t>competenze</a:t>
                      </a:r>
                      <a:r>
                        <a:rPr lang="it-IT" sz="2800" b="0" baseline="0" dirty="0" smtClean="0"/>
                        <a:t> più </a:t>
                      </a:r>
                      <a:r>
                        <a:rPr lang="it-IT" sz="2800" b="1" baseline="0" dirty="0" smtClean="0"/>
                        <a:t>approfondita</a:t>
                      </a:r>
                      <a:endParaRPr lang="it-IT" sz="2800" b="1" dirty="0"/>
                    </a:p>
                  </a:txBody>
                  <a:tcPr anchor="ctr"/>
                </a:tc>
              </a:tr>
              <a:tr h="673336">
                <a:tc rowSpan="2">
                  <a:txBody>
                    <a:bodyPr/>
                    <a:lstStyle/>
                    <a:p>
                      <a:r>
                        <a:rPr lang="it-IT" sz="2800" b="0" dirty="0" smtClean="0"/>
                        <a:t>Durata</a:t>
                      </a:r>
                      <a:r>
                        <a:rPr lang="it-IT" sz="2800" b="0" baseline="0" dirty="0" smtClean="0"/>
                        <a:t> dell’intervento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Minore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Sviluppo delle </a:t>
                      </a:r>
                      <a:r>
                        <a:rPr lang="it-IT" sz="2800" b="1" dirty="0" smtClean="0"/>
                        <a:t>capacità</a:t>
                      </a:r>
                      <a:r>
                        <a:rPr lang="it-IT" sz="2800" b="1" baseline="0" dirty="0" smtClean="0"/>
                        <a:t> di sintesi</a:t>
                      </a:r>
                      <a:endParaRPr lang="it-IT" sz="2800" b="1" dirty="0"/>
                    </a:p>
                  </a:txBody>
                  <a:tcPr anchor="ctr"/>
                </a:tc>
              </a:tr>
              <a:tr h="673336">
                <a:tc vMerge="1">
                  <a:txBody>
                    <a:bodyPr/>
                    <a:lstStyle/>
                    <a:p>
                      <a:endParaRPr lang="it-IT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Maggiore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1" dirty="0" smtClean="0"/>
                        <a:t>Ampiezza</a:t>
                      </a:r>
                      <a:r>
                        <a:rPr lang="it-IT" sz="2800" b="0" dirty="0" smtClean="0"/>
                        <a:t> dell’</a:t>
                      </a:r>
                      <a:r>
                        <a:rPr lang="it-IT" sz="2800" b="1" dirty="0" smtClean="0"/>
                        <a:t>articolazione</a:t>
                      </a:r>
                      <a:r>
                        <a:rPr lang="it-IT" sz="2800" b="0" dirty="0" smtClean="0"/>
                        <a:t> e </a:t>
                      </a:r>
                      <a:r>
                        <a:rPr lang="it-IT" sz="2800" b="1" dirty="0" smtClean="0"/>
                        <a:t>ricchezza</a:t>
                      </a:r>
                      <a:r>
                        <a:rPr lang="it-IT" sz="2800" b="0" dirty="0" smtClean="0"/>
                        <a:t> dell’</a:t>
                      </a:r>
                      <a:r>
                        <a:rPr lang="it-IT" sz="2800" b="1" dirty="0" smtClean="0"/>
                        <a:t>esposizione</a:t>
                      </a:r>
                      <a:endParaRPr lang="it-IT" sz="2800" b="1" dirty="0"/>
                    </a:p>
                  </a:txBody>
                  <a:tcPr anchor="ctr"/>
                </a:tc>
              </a:tr>
              <a:tr h="673336">
                <a:tc rowSpan="2">
                  <a:txBody>
                    <a:bodyPr/>
                    <a:lstStyle/>
                    <a:p>
                      <a:r>
                        <a:rPr lang="it-IT" sz="2800" b="0" dirty="0" smtClean="0"/>
                        <a:t>Tempo di preparazione</a:t>
                      </a:r>
                      <a:endParaRPr lang="it-IT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/>
                        <a:t>Limitato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Maggiore</a:t>
                      </a:r>
                      <a:r>
                        <a:rPr lang="it-IT" sz="2800" b="0" baseline="0" dirty="0" smtClean="0"/>
                        <a:t> </a:t>
                      </a:r>
                      <a:r>
                        <a:rPr lang="it-IT" sz="2800" b="1" baseline="0" dirty="0" smtClean="0"/>
                        <a:t>capacità di improvvisazione</a:t>
                      </a:r>
                      <a:endParaRPr lang="it-IT" sz="2800" b="1" dirty="0"/>
                    </a:p>
                  </a:txBody>
                  <a:tcPr anchor="ctr"/>
                </a:tc>
              </a:tr>
              <a:tr h="673336">
                <a:tc vMerge="1">
                  <a:txBody>
                    <a:bodyPr/>
                    <a:lstStyle/>
                    <a:p>
                      <a:endParaRPr lang="it-IT" sz="28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0" dirty="0" smtClean="0"/>
                        <a:t>Congruo</a:t>
                      </a:r>
                      <a:endParaRPr lang="it-IT" sz="28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2800" b="0" dirty="0" smtClean="0"/>
                        <a:t>Maggior </a:t>
                      </a:r>
                      <a:r>
                        <a:rPr lang="it-IT" sz="2800" b="1" dirty="0" smtClean="0"/>
                        <a:t>approfondimento dell’argomento</a:t>
                      </a:r>
                      <a:endParaRPr lang="it-IT" sz="28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35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623391" y="3284983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15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2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0601" y="-69547"/>
            <a:ext cx="4608512" cy="6965189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44016" y="260648"/>
            <a:ext cx="4799856" cy="576064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1° torneo: Australia </a:t>
            </a: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1988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Confluenza di </a:t>
            </a: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diverse tradizioni 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(australiana e inglese)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>
                <a:solidFill>
                  <a:schemeClr val="bg1"/>
                </a:solidFill>
                <a:latin typeface="Cambria" panose="02040503050406030204" pitchFamily="18" charset="0"/>
              </a:rPr>
              <a:t>Regole </a:t>
            </a:r>
            <a:r>
              <a:rPr lang="it-IT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comuni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Natura </a:t>
            </a: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"</a:t>
            </a:r>
            <a:r>
              <a:rPr lang="it-IT" sz="4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parlamentare</a:t>
            </a:r>
            <a:r>
              <a:rPr lang="it-IT" sz="4000" dirty="0">
                <a:solidFill>
                  <a:srgbClr val="FFC000"/>
                </a:solidFill>
                <a:latin typeface="Cambria" panose="02040503050406030204" pitchFamily="18" charset="0"/>
              </a:rPr>
              <a:t>”</a:t>
            </a:r>
            <a:r>
              <a:rPr lang="it-IT" sz="4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del WSD</a:t>
            </a:r>
            <a:endParaRPr lang="it-IT" sz="4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75935" y="10259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4871864" y="116632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582">
            <a:off x="4357056" y="4276939"/>
            <a:ext cx="4441358" cy="1857549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496944" y="188640"/>
            <a:ext cx="3863752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Squadra Pro: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	</a:t>
            </a:r>
            <a:r>
              <a:rPr lang="it-IT" sz="34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Governo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Squadra Contro: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	</a:t>
            </a:r>
            <a:r>
              <a:rPr lang="it-IT" sz="34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Opposizione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Oggetto del dibattito: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3400" dirty="0">
                <a:solidFill>
                  <a:schemeClr val="bg1"/>
                </a:solidFill>
                <a:latin typeface="Cambria" panose="02040503050406030204" pitchFamily="18" charset="0"/>
              </a:rPr>
              <a:t>	</a:t>
            </a: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</a:t>
            </a:r>
            <a:r>
              <a:rPr lang="it-IT" sz="34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Mozione</a:t>
            </a:r>
          </a:p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Point of information (domande)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34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		Point of </a:t>
            </a:r>
            <a:r>
              <a:rPr lang="it-IT" sz="3400" i="1" dirty="0" err="1" smtClean="0">
                <a:solidFill>
                  <a:srgbClr val="FFC000"/>
                </a:solidFill>
                <a:latin typeface="Cambria" panose="02040503050406030204" pitchFamily="18" charset="0"/>
              </a:rPr>
              <a:t>order</a:t>
            </a:r>
            <a:endParaRPr lang="it-IT" sz="34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build="p"/>
      <p:bldP spid="9" grpId="0" animBg="1"/>
      <p:bldP spid="11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0601" y="-69546"/>
            <a:ext cx="4608512" cy="692754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44016" y="116632"/>
            <a:ext cx="5015880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STRUTTURA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>
                <a:solidFill>
                  <a:schemeClr val="bg1"/>
                </a:solidFill>
                <a:latin typeface="Cambria" panose="02040503050406030204" pitchFamily="18" charset="0"/>
              </a:rPr>
              <a:t>Squadra del </a:t>
            </a:r>
            <a:r>
              <a:rPr lang="it-IT" sz="3000" dirty="0">
                <a:solidFill>
                  <a:srgbClr val="FFC000"/>
                </a:solidFill>
                <a:latin typeface="Cambria" panose="02040503050406030204" pitchFamily="18" charset="0"/>
              </a:rPr>
              <a:t>g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overno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difende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la tesi della mozione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Squadra dell’opposizione: difende la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tesi contraria,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o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 opposta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. (non deve necessariamente proporre un’ipotesi alternativa)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75935" y="10259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4871864" y="116632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582">
            <a:off x="4357056" y="4276939"/>
            <a:ext cx="4441358" cy="1857549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184232" y="188639"/>
            <a:ext cx="4032448" cy="643939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3 componenti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 squadra (+ 1 riserva)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4 interventi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 ogni squadra (3 + epilogo o replica),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L’oratore del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3°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intervento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non può fare l’epilogo</a:t>
            </a:r>
            <a:endParaRPr lang="it-IT" sz="30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86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uiExpand="1" build="p"/>
      <p:bldP spid="9" grpId="0" animBg="1"/>
      <p:bldP spid="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0601" y="-69546"/>
            <a:ext cx="4608512" cy="692754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44017" y="116632"/>
            <a:ext cx="4799857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TEMPI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8 minuti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 gli interventi,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4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per l’epilogo [inizialmente era 9 e 3]</a:t>
            </a:r>
            <a:endParaRPr lang="it-IT" sz="30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In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Italia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6 minuti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per gli interventi, 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3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per l’epilogo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575935" y="10259"/>
            <a:ext cx="3647728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4871864" y="116632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8582">
            <a:off x="4357056" y="4276939"/>
            <a:ext cx="4441358" cy="185754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5935" y="116633"/>
            <a:ext cx="3616065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build="p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1° 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PRO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Introdurre il problema sotteso dalla mozione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Enunciare la tesi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Definire i termini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Anticipare la linea argomentativa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Presentare gli argomenti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e concludere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92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1° 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CONTRO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Introdurre il problema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Concordare o contestare le definizioni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Criticare gli argomenti della squadra pro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Anticipare la linea argomentativa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Presentare gli argomenti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e concludere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4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2° </a:t>
            </a: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PRO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Criticare gli argomenti del precedente intervento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Ristabilire la validità delle definizioni e/o degli argomenti del primo oratore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Presentare gli argomenti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e concludere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8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2° </a:t>
            </a: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CONTRO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Criticare gli argomenti del precedente intervento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Ristabilire la validità delle definizioni e/o degli argomenti del primo oratore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Presentare gli argomenti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e concludere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		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(</a:t>
            </a:r>
            <a:r>
              <a:rPr lang="it-IT" sz="3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mano a mano che il dibattito procede, 			sempre più 	tempo dev’essere dedicato a 			trattare quanto detto dai precedenti 			dibattenti, e sempre meno a introdurre 			argomenti nuovi</a:t>
            </a:r>
            <a:r>
              <a:rPr lang="it-IT" sz="3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)</a:t>
            </a:r>
            <a:endParaRPr lang="it-IT" sz="30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182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3° </a:t>
            </a: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PRO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Criticare gli argomenti del precedente intervento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Ristabilire la validità delle definizioni e/o degli argomenti del primo oratore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Presentare gli argomenti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concludere</a:t>
            </a:r>
            <a:endParaRPr lang="it-IT" sz="3000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405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3° </a:t>
            </a:r>
            <a:r>
              <a:rPr lang="it-IT" sz="4000" b="1" dirty="0">
                <a:solidFill>
                  <a:srgbClr val="FFC000"/>
                </a:solidFill>
                <a:latin typeface="Cambria" panose="02040503050406030204" pitchFamily="18" charset="0"/>
              </a:rPr>
              <a:t>intervento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 squadra </a:t>
            </a: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CONTRO</a:t>
            </a:r>
            <a:endParaRPr lang="it-IT" sz="4000" b="1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Criticare gli argomenti del precedente intervento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Ristabilire la validità delle definizioni e/o degli argomenti del primo oratore della squadra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Ricapitolare e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concludere</a:t>
            </a:r>
            <a:endParaRPr lang="it-IT" sz="3000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790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310410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927648" y="44624"/>
            <a:ext cx="9264353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ORGANIZZAZIONE DEGLI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40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Epilogo/replica (CONTRO e PRO)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Confrontare gli argomenti delle due squadre alla luce dei maggiori punti di disaccordo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Concludere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Rivolto ai giudici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Vietato introdurre nuovi argomenti</a:t>
            </a:r>
          </a:p>
        </p:txBody>
      </p:sp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ilmato 10">
            <a:hlinkClick r:id="rId6" action="ppaction://hlinkfile" highlightClick="1"/>
          </p:cNvPr>
          <p:cNvSpPr/>
          <p:nvPr/>
        </p:nvSpPr>
        <p:spPr>
          <a:xfrm>
            <a:off x="1038288" y="6237312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30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 uiExpand="1" build="p"/>
      <p:bldP spid="8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174709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43672" y="44624"/>
            <a:ext cx="9048329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POINT OF INFORMATION (domande)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Premesse</a:t>
            </a:r>
            <a:endParaRPr lang="it-IT" sz="3600" b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Durante i primi 6 interventi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Primo e ultimo </a:t>
            </a:r>
            <a:r>
              <a:rPr lang="it-IT" sz="3000" dirty="0">
                <a:solidFill>
                  <a:schemeClr val="bg1"/>
                </a:solidFill>
                <a:latin typeface="Cambria" panose="02040503050406030204" pitchFamily="18" charset="0"/>
              </a:rPr>
              <a:t>minuto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“protetti” 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Posti attraverso formule di cortesia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>
                <a:solidFill>
                  <a:schemeClr val="bg1"/>
                </a:solidFill>
                <a:latin typeface="Cambria" panose="02040503050406030204" pitchFamily="18" charset="0"/>
              </a:rPr>
              <a:t>Possono essere accettati o rifiutati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È buona norma:</a:t>
            </a:r>
          </a:p>
          <a:p>
            <a:pPr marL="1371600" lvl="2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accettare almeno due domande</a:t>
            </a:r>
          </a:p>
          <a:p>
            <a:pPr marL="1371600" lvl="2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>
                <a:solidFill>
                  <a:schemeClr val="bg1"/>
                </a:solidFill>
                <a:latin typeface="Cambria" panose="02040503050406030204" pitchFamily="18" charset="0"/>
              </a:rPr>
              <a:t>che ogni oratore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ponga almeno una domanda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>
                <a:solidFill>
                  <a:schemeClr val="bg1"/>
                </a:solidFill>
                <a:latin typeface="Cambria" panose="02040503050406030204" pitchFamily="18" charset="0"/>
              </a:rPr>
              <a:t>Gli oratori </a:t>
            </a: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partecipano al dibattito interamente , non solo con il proprio intervento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49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99392"/>
            <a:ext cx="12320351" cy="6995035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Ovale 6"/>
          <p:cNvSpPr/>
          <p:nvPr/>
        </p:nvSpPr>
        <p:spPr>
          <a:xfrm>
            <a:off x="119336" y="110434"/>
            <a:ext cx="3024336" cy="2736304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 smtClean="0">
                <a:solidFill>
                  <a:schemeClr val="bg1"/>
                </a:solidFill>
              </a:rPr>
              <a:t>WSD – World School Debate</a:t>
            </a:r>
            <a:endParaRPr lang="it-IT" sz="3600" b="1" dirty="0">
              <a:solidFill>
                <a:schemeClr val="bg1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54">
            <a:off x="174709" y="3946552"/>
            <a:ext cx="3870607" cy="1618838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143673" y="44624"/>
            <a:ext cx="8928992" cy="597666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40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POINT OF INFORMATION (domande)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Struttura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Domande brevi (max. 15 secondi)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Dirette all’argomento trattato dall’oratore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6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Funzione</a:t>
            </a:r>
            <a:endParaRPr lang="it-IT" sz="3600" b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Mettere in difficoltà chiedendo le prove o le fonti delle affermazioni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Impegnare l’interrogato con affermazioni che saranno utilizzate nei successivi interventi </a:t>
            </a:r>
          </a:p>
          <a:p>
            <a:pPr marL="914400" lvl="1" indent="-457200" fontAlgn="auto">
              <a:spcAft>
                <a:spcPts val="0"/>
              </a:spcAft>
              <a:buFont typeface="Symbol" panose="05050102010706020507" pitchFamily="18" charset="2"/>
              <a:buChar char=""/>
              <a:defRPr/>
            </a:pPr>
            <a:r>
              <a:rPr lang="it-IT" sz="30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Condurre l’interrogato a contraddirsi per mettere in evidenza i punti deboli della posizione presentata</a:t>
            </a:r>
            <a:endParaRPr lang="it-IT" sz="3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8" name="Filmato 7">
            <a:hlinkClick r:id="rId5" action="ppaction://hlinkfile" highlightClick="1"/>
          </p:cNvPr>
          <p:cNvSpPr/>
          <p:nvPr/>
        </p:nvSpPr>
        <p:spPr>
          <a:xfrm>
            <a:off x="263352" y="6278799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ilmato 10">
            <a:hlinkClick r:id="rId6" action="ppaction://hlinkfile" highlightClick="1"/>
          </p:cNvPr>
          <p:cNvSpPr/>
          <p:nvPr/>
        </p:nvSpPr>
        <p:spPr>
          <a:xfrm>
            <a:off x="1254312" y="6237312"/>
            <a:ext cx="449200" cy="360040"/>
          </a:xfrm>
          <a:prstGeom prst="actionButtonMovie">
            <a:avLst/>
          </a:prstGeom>
          <a:solidFill>
            <a:srgbClr val="00B0F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9885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8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/>
          <p:cNvSpPr/>
          <p:nvPr/>
        </p:nvSpPr>
        <p:spPr>
          <a:xfrm>
            <a:off x="223308" y="332656"/>
            <a:ext cx="3064380" cy="2172547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Definizione di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4" name="Ovale 13"/>
          <p:cNvSpPr/>
          <p:nvPr/>
        </p:nvSpPr>
        <p:spPr>
          <a:xfrm>
            <a:off x="4547827" y="660566"/>
            <a:ext cx="2808313" cy="237626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Obiettivi formativi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5" name="Ovale 14"/>
          <p:cNvSpPr/>
          <p:nvPr/>
        </p:nvSpPr>
        <p:spPr>
          <a:xfrm>
            <a:off x="4206247" y="3635165"/>
            <a:ext cx="3168352" cy="260214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WSD – World School Debate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6" name="Ovale 15"/>
          <p:cNvSpPr/>
          <p:nvPr/>
        </p:nvSpPr>
        <p:spPr>
          <a:xfrm>
            <a:off x="8472264" y="4005063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2" name="Ovale 11"/>
          <p:cNvSpPr/>
          <p:nvPr/>
        </p:nvSpPr>
        <p:spPr>
          <a:xfrm>
            <a:off x="8328247" y="548679"/>
            <a:ext cx="2016223" cy="1740499"/>
          </a:xfrm>
          <a:prstGeom prst="ellipse">
            <a:avLst/>
          </a:prstGeom>
          <a:solidFill>
            <a:srgbClr val="0673E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Storia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18" name="Ovale 17"/>
          <p:cNvSpPr/>
          <p:nvPr/>
        </p:nvSpPr>
        <p:spPr>
          <a:xfrm>
            <a:off x="623391" y="3284983"/>
            <a:ext cx="2664297" cy="226437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bg1"/>
                </a:solidFill>
              </a:rPr>
              <a:t>Protocolli di Debate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34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2" grpId="0" animBg="1"/>
      <p:bldP spid="1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168697" y="44624"/>
            <a:ext cx="4608513" cy="66247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TOPIC 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si </a:t>
            </a:r>
            <a:r>
              <a:rPr lang="it-IT" sz="3200" dirty="0">
                <a:solidFill>
                  <a:schemeClr val="bg1"/>
                </a:solidFill>
                <a:latin typeface="Cambria" panose="02040503050406030204" pitchFamily="18" charset="0"/>
              </a:rPr>
              <a:t>intende 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l’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ARGOMENTO</a:t>
            </a:r>
            <a:r>
              <a:rPr lang="it-IT" sz="3200" dirty="0">
                <a:solidFill>
                  <a:srgbClr val="FFC000"/>
                </a:solidFill>
                <a:latin typeface="Cambria" panose="02040503050406030204" pitchFamily="18" charset="0"/>
              </a:rPr>
              <a:t>, </a:t>
            </a:r>
            <a:r>
              <a:rPr lang="it-IT" sz="3200" dirty="0">
                <a:solidFill>
                  <a:schemeClr val="bg1"/>
                </a:solidFill>
                <a:latin typeface="Cambria" panose="02040503050406030204" pitchFamily="18" charset="0"/>
              </a:rPr>
              <a:t>il</a:t>
            </a:r>
            <a:r>
              <a:rPr lang="it-IT" sz="3200" dirty="0">
                <a:solidFill>
                  <a:srgbClr val="FFC000"/>
                </a:solidFill>
                <a:latin typeface="Cambria" panose="02040503050406030204" pitchFamily="18" charset="0"/>
              </a:rPr>
              <a:t>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TEMA, 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la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 MATERIA 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da affrontare nel Debate</a:t>
            </a:r>
            <a:r>
              <a:rPr lang="it-IT" sz="32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(es: </a:t>
            </a:r>
            <a:r>
              <a:rPr lang="it-IT" sz="2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dispersione scolastica</a:t>
            </a: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)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Nel Debate il </a:t>
            </a:r>
            <a:r>
              <a:rPr lang="it-IT" sz="3200" dirty="0" err="1" smtClean="0">
                <a:solidFill>
                  <a:schemeClr val="bg1"/>
                </a:solidFill>
                <a:latin typeface="Cambria" panose="02040503050406030204" pitchFamily="18" charset="0"/>
              </a:rPr>
              <a:t>Topic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deve sempre essere tradotto in una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MOZIONE </a:t>
            </a: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(es. </a:t>
            </a:r>
            <a:r>
              <a:rPr lang="it-IT" sz="26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l’abolizione dei compiti a casa dovrebbe essere adottata da ogni sistema scolastico europeo per contrastare la dispersione scolastica</a:t>
            </a: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256240" y="-27384"/>
            <a:ext cx="393576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256240" y="116632"/>
            <a:ext cx="3888433" cy="604867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La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MOZIONE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esprime in maniera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chiara e non ambigua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la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risoluzione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di </a:t>
            </a: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una questione relativa a un determinato tema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Formulazione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di una mozione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32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Analisi</a:t>
            </a:r>
            <a:r>
              <a:rPr lang="it-IT" sz="32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di una mozione</a:t>
            </a:r>
          </a:p>
        </p:txBody>
      </p:sp>
      <p:sp>
        <p:nvSpPr>
          <p:cNvPr id="7" name="Ovale 6"/>
          <p:cNvSpPr/>
          <p:nvPr/>
        </p:nvSpPr>
        <p:spPr>
          <a:xfrm>
            <a:off x="5015880" y="257825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50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1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" y="116632"/>
            <a:ext cx="4367807" cy="46085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Tipologie di mozioni: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FATTI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Ciò che si verifica, nel passato, presente o futuro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>
                <a:solidFill>
                  <a:schemeClr val="bg1"/>
                </a:solidFill>
                <a:latin typeface="Cambria" panose="02040503050406030204" pitchFamily="18" charset="0"/>
              </a:rPr>
              <a:t>Esempi: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Riferimento al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metodo scientifico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(indagine sperimentale per confermare o smentire la mozione)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256240" y="-27384"/>
            <a:ext cx="393576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256240" y="-27384"/>
            <a:ext cx="3888433" cy="583264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Cesare pronunciò «Il dado è tratto» in greco</a:t>
            </a: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In un libero mercato, maggiore è il prezzo, minore sarà la quantità richiesta</a:t>
            </a: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Domani l’Alto Molise sarà interessato da forti nevicate</a:t>
            </a:r>
          </a:p>
        </p:txBody>
      </p:sp>
      <p:sp>
        <p:nvSpPr>
          <p:cNvPr id="7" name="Ovale 6"/>
          <p:cNvSpPr/>
          <p:nvPr/>
        </p:nvSpPr>
        <p:spPr>
          <a:xfrm>
            <a:off x="5015880" y="257825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178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" y="116632"/>
            <a:ext cx="4367807" cy="590465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VALORI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Giudizio qualitativo circa il valore morale, estetico, filosofico, religioso di un evento, una situazione, un’azione.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>
                <a:solidFill>
                  <a:schemeClr val="bg1"/>
                </a:solidFill>
                <a:latin typeface="Cambria" panose="02040503050406030204" pitchFamily="18" charset="0"/>
              </a:rPr>
              <a:t>Esempi: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Molto vicini alle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discussioni quotidiane </a:t>
            </a:r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</a:rPr>
              <a:t>(es. scelta dell’università)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8256240" y="-27384"/>
            <a:ext cx="393576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8256240" y="-27384"/>
            <a:ext cx="3888433" cy="604867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L’utilizzo del burqa lede la dignità della donna</a:t>
            </a: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L’attuale livello di produzione e consumo è insostenibile per l’ecosistema</a:t>
            </a: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Il preludio n. 15 di Chopin è più romantico della Sonata al chiaro di luna di Beethoven</a:t>
            </a:r>
          </a:p>
        </p:txBody>
      </p:sp>
      <p:sp>
        <p:nvSpPr>
          <p:cNvPr id="7" name="Ovale 6"/>
          <p:cNvSpPr/>
          <p:nvPr/>
        </p:nvSpPr>
        <p:spPr>
          <a:xfrm>
            <a:off x="5015880" y="257825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31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96688" y="116632"/>
            <a:ext cx="4608511" cy="54006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PIANI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D’AZIONE (policy)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: Per affrontare una determinata situazione, è opportuno adottare una certa procedura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>
                <a:solidFill>
                  <a:schemeClr val="bg1"/>
                </a:solidFill>
                <a:latin typeface="Cambria" panose="02040503050406030204" pitchFamily="18" charset="0"/>
              </a:rPr>
              <a:t>Esempi: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Nell’argomentare, porre l’accento sulle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motivazioni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e sui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valori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 più che sui dettagli della proposta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7896200" y="-27384"/>
            <a:ext cx="429580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896200" y="-27384"/>
            <a:ext cx="4248473" cy="6696744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L’abolizione </a:t>
            </a:r>
            <a:r>
              <a:rPr lang="it-IT" sz="2800" i="1" dirty="0">
                <a:solidFill>
                  <a:srgbClr val="FFC000"/>
                </a:solidFill>
                <a:latin typeface="Cambria" panose="02040503050406030204" pitchFamily="18" charset="0"/>
              </a:rPr>
              <a:t>dei compiti a casa dovrebbe essere adottata da ogni sistema scolastico europeo per contrastare la dispersione </a:t>
            </a: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scolastica</a:t>
            </a: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Le squadre di calcio devono essere penalizzate per i comportamenti scorretti dei propri tifosi</a:t>
            </a:r>
            <a:endParaRPr lang="it-IT" sz="2800" i="1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457200" indent="-457200" algn="l" fontAlgn="auto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Per non distrarsi, a scuola </a:t>
            </a:r>
            <a:r>
              <a:rPr lang="it-IT" sz="2800" i="1" dirty="0">
                <a:solidFill>
                  <a:srgbClr val="FFC000"/>
                </a:solidFill>
                <a:latin typeface="Cambria" panose="02040503050406030204" pitchFamily="18" charset="0"/>
              </a:rPr>
              <a:t>gli alunni devono tenere il cellulare sempre </a:t>
            </a:r>
            <a:r>
              <a:rPr lang="it-IT" sz="2800" i="1" dirty="0" smtClean="0">
                <a:solidFill>
                  <a:srgbClr val="FFC000"/>
                </a:solidFill>
                <a:latin typeface="Cambria" panose="02040503050406030204" pitchFamily="18" charset="0"/>
              </a:rPr>
              <a:t>spento</a:t>
            </a:r>
            <a:endParaRPr lang="it-IT" sz="2800" i="1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5015880" y="257825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74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96688" y="-27384"/>
            <a:ext cx="4608511" cy="626469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ESERCITAZIONE 1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RICONOSCERE UNA MOZIONE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La musica è superiore a tutte le altre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arti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L’Unione Europea deve aiutare economicamente gli stati in crisi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finanziaria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Il cibo spazzatura dev’essere bandito dalle scuole.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L’utilizzo </a:t>
            </a: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di internet accresce la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conoscenza</a:t>
            </a:r>
            <a:endParaRPr lang="it-IT" sz="2800" dirty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it-IT" sz="28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7896200" y="-27384"/>
            <a:ext cx="4295800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7896200" y="-27384"/>
            <a:ext cx="4248473" cy="6552728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14350" indent="-514350"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Gli esperimenti sugli animali devono essere vietati 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La pubblicità è più dannosa che benefica per la società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I saldi nel settore dell’abbigliamento accrescono le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vendite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In </a:t>
            </a: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caso di indagine la polizia deve poter accedere ai dati dei telefoni cellulari anche senza autorizzazione della magistratura</a:t>
            </a:r>
          </a:p>
        </p:txBody>
      </p:sp>
      <p:sp>
        <p:nvSpPr>
          <p:cNvPr id="7" name="Ovale 6"/>
          <p:cNvSpPr/>
          <p:nvPr/>
        </p:nvSpPr>
        <p:spPr>
          <a:xfrm>
            <a:off x="5015880" y="257825"/>
            <a:ext cx="2664296" cy="223224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err="1" smtClean="0">
                <a:solidFill>
                  <a:schemeClr val="bg1"/>
                </a:solidFill>
              </a:rPr>
              <a:t>Topic</a:t>
            </a:r>
            <a:r>
              <a:rPr lang="it-IT" b="1" dirty="0" smtClean="0">
                <a:solidFill>
                  <a:schemeClr val="bg1"/>
                </a:solidFill>
              </a:rPr>
              <a:t> e mozione</a:t>
            </a:r>
            <a:endParaRPr lang="it-IT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26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025336" cy="6858000"/>
          </a:xfrm>
          <a:prstGeom prst="rect">
            <a:avLst/>
          </a:prstGeom>
        </p:spPr>
      </p:pic>
      <p:sp>
        <p:nvSpPr>
          <p:cNvPr id="8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-27384"/>
            <a:ext cx="4464496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4367808" y="-43336"/>
            <a:ext cx="7824192" cy="6885384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5159896" y="1160748"/>
            <a:ext cx="6696744" cy="550861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1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solidarietà,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1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autonomia, libero mercato</a:t>
            </a:r>
          </a:p>
          <a:p>
            <a:pPr algn="l" fontAlgn="auto">
              <a:spcAft>
                <a:spcPts val="0"/>
              </a:spcAft>
              <a:defRPr/>
            </a:pPr>
            <a:endParaRPr lang="it-IT" sz="16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2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salute, ruolo educativo della scuola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2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libero mercato, libertà di scelta</a:t>
            </a:r>
          </a:p>
          <a:p>
            <a:pPr algn="l" fontAlgn="auto">
              <a:spcAft>
                <a:spcPts val="0"/>
              </a:spcAft>
              <a:defRPr/>
            </a:pPr>
            <a:endParaRPr lang="it-IT" sz="14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3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dignità degli animali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3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valore e libertà della ricerca scientifica, vantaggi futuri per l’uomo</a:t>
            </a:r>
          </a:p>
          <a:p>
            <a:pPr algn="l" fontAlgn="auto">
              <a:spcAft>
                <a:spcPts val="0"/>
              </a:spcAft>
              <a:defRPr/>
            </a:pPr>
            <a:endParaRPr lang="it-IT" sz="16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4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PRO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sicurezza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4 </a:t>
            </a: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CONTRO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: privacy, libertà individuali</a:t>
            </a:r>
            <a:endParaRPr lang="it-IT" sz="2800" dirty="0">
              <a:solidFill>
                <a:srgbClr val="FFC00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Ovale 6"/>
          <p:cNvSpPr/>
          <p:nvPr/>
        </p:nvSpPr>
        <p:spPr>
          <a:xfrm>
            <a:off x="10416480" y="44624"/>
            <a:ext cx="1656184" cy="137097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err="1" smtClean="0">
                <a:solidFill>
                  <a:schemeClr val="bg1"/>
                </a:solidFill>
              </a:rPr>
              <a:t>Topic</a:t>
            </a:r>
            <a:r>
              <a:rPr lang="it-IT" sz="2000" b="1" dirty="0" smtClean="0">
                <a:solidFill>
                  <a:schemeClr val="bg1"/>
                </a:solidFill>
              </a:rPr>
              <a:t> e mozione</a:t>
            </a:r>
            <a:endParaRPr lang="it-IT" sz="2000" b="1" dirty="0">
              <a:solidFill>
                <a:schemeClr val="bg1"/>
              </a:solidFill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96688" y="-27384"/>
            <a:ext cx="5256584" cy="6624736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it-IT" sz="2800" dirty="0" smtClean="0">
                <a:solidFill>
                  <a:schemeClr val="bg1"/>
                </a:solidFill>
                <a:latin typeface="Cambria" panose="02040503050406030204" pitchFamily="18" charset="0"/>
              </a:rPr>
              <a:t>ESERCITAZIONE 2</a:t>
            </a:r>
          </a:p>
          <a:p>
            <a:pPr marL="457200" indent="-457200" algn="l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INDIVIDUARE I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VALORI</a:t>
            </a:r>
          </a:p>
          <a:p>
            <a:pPr algn="l" fontAlgn="auto">
              <a:spcAft>
                <a:spcPts val="0"/>
              </a:spcAft>
              <a:defRPr/>
            </a:pPr>
            <a:endParaRPr lang="it-IT" sz="12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L’Unione </a:t>
            </a: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Europea deve aiutare economicamente gli stati in crisi </a:t>
            </a: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finanziaria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Il cibo spazzatura dev’essere bandito dalle scuole.</a:t>
            </a: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Gli esperimenti sugli animali devono essere vietati </a:t>
            </a:r>
            <a:endParaRPr lang="it-IT" sz="2800" dirty="0" smtClean="0">
              <a:solidFill>
                <a:srgbClr val="FFC000"/>
              </a:solidFill>
              <a:latin typeface="Cambria" panose="02040503050406030204" pitchFamily="18" charset="0"/>
            </a:endParaRPr>
          </a:p>
          <a:p>
            <a:pPr marL="514350" indent="-514350" algn="l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it-IT" sz="2800" dirty="0" smtClean="0">
                <a:solidFill>
                  <a:srgbClr val="FFC000"/>
                </a:solidFill>
                <a:latin typeface="Cambria" panose="02040503050406030204" pitchFamily="18" charset="0"/>
              </a:rPr>
              <a:t>In </a:t>
            </a:r>
            <a:r>
              <a:rPr lang="it-IT" sz="2800" dirty="0">
                <a:solidFill>
                  <a:srgbClr val="FFC000"/>
                </a:solidFill>
                <a:latin typeface="Cambria" panose="02040503050406030204" pitchFamily="18" charset="0"/>
              </a:rPr>
              <a:t>caso di indagine la polizia deve poter accedere ai dati dei telefoni cellulari anche senza autorizzazione della magistratura</a:t>
            </a:r>
          </a:p>
        </p:txBody>
      </p:sp>
    </p:spTree>
    <p:extLst>
      <p:ext uri="{BB962C8B-B14F-4D97-AF65-F5344CB8AC3E}">
        <p14:creationId xmlns:p14="http://schemas.microsoft.com/office/powerpoint/2010/main" val="275605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5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91344" y="116632"/>
            <a:ext cx="1180931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PROMESSA SOLENNE DEL DISPUTATOR CORTESE</a:t>
            </a:r>
          </a:p>
          <a:p>
            <a:r>
              <a:rPr lang="it-IT" sz="2600" i="1" dirty="0" smtClean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Consapevole</a:t>
            </a: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it-IT" sz="26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che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 ogni cosa possono esistere punti di vista diversi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che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verità e giustizia scaturiscono dal confronto civile e dal dibattito leale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che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norma non esiste una ragione che si contrappone ad un torto, ma diverse ragioni contrapposte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che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è sempre preferibile discutere anche senza deliberare che deliberare senza discutere </a:t>
            </a:r>
          </a:p>
          <a:p>
            <a:r>
              <a:rPr lang="it-IT" sz="26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prometto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impegnarmi a ricercare gli argomenti migliori a favore della mia posizione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valutare, nel contempo, le obiezioni ragionevoli della controparte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6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di </a:t>
            </a:r>
            <a:r>
              <a:rPr lang="it-IT" sz="26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replicarvi in modo fermo e pacato, individuandone i punti deboli e riconoscendone, almeno in cuor mio, i punti di forza che richiedono risposta, al fine di addivenire ad una migliore comprensione delle cose e degli altri. </a:t>
            </a:r>
          </a:p>
          <a:p>
            <a:r>
              <a:rPr lang="it-IT" sz="2600" i="1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Farò del mio meglio per convincere e nel contempo per convivere</a:t>
            </a:r>
            <a:r>
              <a:rPr lang="it-IT" sz="26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210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91344" y="116632"/>
            <a:ext cx="1180931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IL GIURAMENTO DEL DEBATER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Io sono un </a:t>
            </a:r>
            <a:r>
              <a:rPr lang="it-IT" sz="24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debater</a:t>
            </a: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 impegno a essere degno di questo titolo osservando il giuramento del </a:t>
            </a:r>
            <a:r>
              <a:rPr lang="it-IT" sz="24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debater</a:t>
            </a: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pPr algn="ctr"/>
            <a:endParaRPr lang="it-IT" sz="24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 </a:t>
            </a:r>
            <a:r>
              <a:rPr lang="it-IT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ME STESSO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Farò ricerca intorno al tema da dibattere e parlerò solo di ciò che conosco.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Tratterò con rispetto l'argomento dei miei dibattiti.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Sceglierò la persuasione al posto della coercizione o della violenza. 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Imparerò dalla vittoria ma soprattutto dalla sconfitta.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Sarò un vincitore umile e un perdente composto.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Ricorderò e rispetterò le mie radici anche se ora sono un cittadino del mondo.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Rivolgerò a me stesso le critiche che indirizzo agli altri.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 sforzerò di riconoscermi nelle altre persone.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 impegnerò, in un dibattito, a usare i migliori argomenti possibili per sostenere la mia posizione.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 dedicherò, durante la mia vita, a usare i migliori argomenti possibili per decidere da quale parte stare.</a:t>
            </a:r>
          </a:p>
        </p:txBody>
      </p:sp>
    </p:spTree>
    <p:extLst>
      <p:ext uri="{BB962C8B-B14F-4D97-AF65-F5344CB8AC3E}">
        <p14:creationId xmlns:p14="http://schemas.microsoft.com/office/powerpoint/2010/main" val="3338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0"/>
            <a:ext cx="12288688" cy="6858000"/>
          </a:xfrm>
          <a:prstGeom prst="rect">
            <a:avLst/>
          </a:prstGeom>
        </p:spPr>
      </p:pic>
      <p:sp>
        <p:nvSpPr>
          <p:cNvPr id="11" name="Rectangle 8">
            <a:extLst>
              <a:ext uri="{FF2B5EF4-FFF2-40B4-BE49-F238E27FC236}">
                <a16:creationId xmlns:a16="http://schemas.microsoft.com/office/drawing/2014/main" xmlns="" id="{F22BE4FB-70A8-48EE-B62F-A2F7563D0D48}"/>
              </a:ext>
            </a:extLst>
          </p:cNvPr>
          <p:cNvSpPr/>
          <p:nvPr/>
        </p:nvSpPr>
        <p:spPr>
          <a:xfrm>
            <a:off x="-96688" y="0"/>
            <a:ext cx="12385376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191344" y="116632"/>
            <a:ext cx="1180931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PER </a:t>
            </a:r>
            <a:r>
              <a:rPr lang="it-IT" sz="2400" dirty="0">
                <a:solidFill>
                  <a:srgbClr val="FFC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GLI ALTRI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Rispetterò la loro libertà di parola e di espressione, anche quando saremo in disaccordo.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Rispetterò i compagni di squadra, la controparte, i giudici, gli allenatori, e tutti coloro che sono coinvolti nei tornei.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Valuterò con onestà intellettuale sia i miei argomenti sia quelli altrui.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Aiuterò coloro che hanno minor esperienza perché sono sia studente che insegnante.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Sarò, durante la mia vita, un difensore che prenderà posizione a favore di coloro che hanno bisogno e vogliono far sentire la loro voce contro il </a:t>
            </a:r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potere.</a:t>
            </a:r>
          </a:p>
          <a:p>
            <a:pPr marL="342900" indent="-342900">
              <a:buFont typeface="Cambria" panose="02040503050406030204" pitchFamily="18" charset="0"/>
              <a:buChar char="₋"/>
            </a:pPr>
            <a:endParaRPr lang="it-IT" sz="24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it-IT" sz="2400" dirty="0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Alfred </a:t>
            </a:r>
            <a:r>
              <a:rPr lang="it-IT" sz="24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Snider</a:t>
            </a: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it-IT" sz="2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Code of the </a:t>
            </a:r>
            <a:r>
              <a:rPr lang="it-IT" sz="2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Debater</a:t>
            </a:r>
            <a:r>
              <a:rPr lang="it-IT" sz="2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it-IT" sz="2400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Introduction</a:t>
            </a:r>
            <a:r>
              <a:rPr lang="it-IT" sz="24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to Policy Debate </a:t>
            </a:r>
            <a:r>
              <a:rPr lang="it-IT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(2008)</a:t>
            </a:r>
          </a:p>
        </p:txBody>
      </p:sp>
      <p:sp>
        <p:nvSpPr>
          <p:cNvPr id="5" name="Freccia a destra 4">
            <a:hlinkClick r:id="rId4" action="ppaction://hlinksldjump"/>
          </p:cNvPr>
          <p:cNvSpPr/>
          <p:nvPr/>
        </p:nvSpPr>
        <p:spPr>
          <a:xfrm rot="10800000">
            <a:off x="11280576" y="5877272"/>
            <a:ext cx="432048" cy="432048"/>
          </a:xfrm>
          <a:prstGeom prst="rightArrow">
            <a:avLst/>
          </a:prstGeom>
          <a:solidFill>
            <a:srgbClr val="0070C0">
              <a:alpha val="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40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 semp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kant semp" id="{AACB6FE7-A627-4668-A754-FB4515936B38}" vid="{5A429FC5-DC60-47C0-BDED-BB57484EAEA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4860</TotalTime>
  <Words>2030</Words>
  <Application>Microsoft Office PowerPoint</Application>
  <PresentationFormat>Personalizzato</PresentationFormat>
  <Paragraphs>383</Paragraphs>
  <Slides>39</Slides>
  <Notes>39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39</vt:i4>
      </vt:variant>
    </vt:vector>
  </HeadingPairs>
  <TitlesOfParts>
    <vt:vector size="40" baseType="lpstr">
      <vt:lpstr>kant semp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“prima repubblica” in Italia</dc:title>
  <dc:creator>Michele D'Ambra</dc:creator>
  <cp:lastModifiedBy>Mario</cp:lastModifiedBy>
  <cp:revision>393</cp:revision>
  <dcterms:created xsi:type="dcterms:W3CDTF">2003-05-23T16:51:45Z</dcterms:created>
  <dcterms:modified xsi:type="dcterms:W3CDTF">2019-01-14T22:11:22Z</dcterms:modified>
</cp:coreProperties>
</file>