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0" r:id="rId3"/>
    <p:sldId id="261" r:id="rId4"/>
    <p:sldId id="258" r:id="rId5"/>
    <p:sldId id="257" r:id="rId6"/>
    <p:sldId id="259" r:id="rId7"/>
    <p:sldId id="262" r:id="rId8"/>
    <p:sldId id="265" r:id="rId9"/>
    <p:sldId id="266" r:id="rId10"/>
    <p:sldId id="263" r:id="rId11"/>
    <p:sldId id="264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Sezione predefinita" id="{79B6D012-4B2A-4B9D-9DD0-7DDAA87B93EC}">
          <p14:sldIdLst>
            <p14:sldId id="256"/>
            <p14:sldId id="260"/>
            <p14:sldId id="261"/>
            <p14:sldId id="258"/>
            <p14:sldId id="257"/>
            <p14:sldId id="259"/>
            <p14:sldId id="262"/>
            <p14:sldId id="265"/>
            <p14:sldId id="266"/>
            <p14:sldId id="263"/>
            <p14:sldId id="264"/>
            <p14:sldId id="267"/>
            <p14:sldId id="268"/>
            <p14:sldId id="269"/>
            <p14:sldId id="270"/>
            <p14:sldId id="272"/>
            <p14:sldId id="271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28B25-3933-4FF9-AA0D-3F3FC973442A}" type="datetimeFigureOut">
              <a:rPr lang="it-IT" smtClean="0"/>
              <a:pPr/>
              <a:t>10/01/2017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C2BF9-350C-4A84-A60E-9C0B1CB16B9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86732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C2BF9-350C-4A84-A60E-9C0B1CB16B93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65546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C2BF9-350C-4A84-A60E-9C0B1CB16B93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92383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C2BF9-350C-4A84-A60E-9C0B1CB16B93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674733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799A-FFF8-47F3-B478-971F576C78AA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7958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0A2E-1678-413C-B8EA-3224AF9A0F5D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4705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03948-CBFB-440D-8BEB-6D9011523585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92323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FFF5D-875A-4712-9CC4-BD6EE3356D67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1731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F4FC-7AB4-4A8B-A7E1-E58BD05BB733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1127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F274-74FD-4075-B4A8-DADDACA6DFCC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5652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D71E-A1FB-415C-87C7-38A872FE7AFE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9721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D5BE5-D7C9-43DC-9043-1D7A52EB6D19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7744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D2BAE-6CD2-4100-B951-A32CFFD4D99D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13737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8006A-48D7-41E8-81FC-61A44B72BA39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7627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387A-32DA-4ED0-A458-65D76F4916A9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5774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919B9-0AC8-4E64-AB88-5C48FFC5F0C0}" type="datetime1">
              <a:rPr lang="it-IT" smtClean="0"/>
              <a:pPr/>
              <a:t>10/01/2017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FEF4A-B899-42B3-876D-453B096B8E1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10659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slide" Target="slide2.xml"/><Relationship Id="rId18" Type="http://schemas.openxmlformats.org/officeDocument/2006/relationships/slide" Target="slide12.xml"/><Relationship Id="rId3" Type="http://schemas.openxmlformats.org/officeDocument/2006/relationships/slide" Target="slide14.xml"/><Relationship Id="rId21" Type="http://schemas.openxmlformats.org/officeDocument/2006/relationships/image" Target="../media/image4.gif"/><Relationship Id="rId7" Type="http://schemas.openxmlformats.org/officeDocument/2006/relationships/slide" Target="slide22.xml"/><Relationship Id="rId12" Type="http://schemas.openxmlformats.org/officeDocument/2006/relationships/image" Target="../media/image1.jpeg"/><Relationship Id="rId17" Type="http://schemas.openxmlformats.org/officeDocument/2006/relationships/slide" Target="slide6.xml"/><Relationship Id="rId2" Type="http://schemas.openxmlformats.org/officeDocument/2006/relationships/notesSlide" Target="../notesSlides/notesSlide1.xml"/><Relationship Id="rId16" Type="http://schemas.openxmlformats.org/officeDocument/2006/relationships/slide" Target="slide10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6.xml"/><Relationship Id="rId11" Type="http://schemas.openxmlformats.org/officeDocument/2006/relationships/slide" Target="slide30.xml"/><Relationship Id="rId5" Type="http://schemas.openxmlformats.org/officeDocument/2006/relationships/slide" Target="slide26.xml"/><Relationship Id="rId15" Type="http://schemas.openxmlformats.org/officeDocument/2006/relationships/slide" Target="slide4.xml"/><Relationship Id="rId23" Type="http://schemas.openxmlformats.org/officeDocument/2006/relationships/image" Target="../media/image6.gif"/><Relationship Id="rId10" Type="http://schemas.openxmlformats.org/officeDocument/2006/relationships/slide" Target="slide24.xml"/><Relationship Id="rId19" Type="http://schemas.openxmlformats.org/officeDocument/2006/relationships/image" Target="../media/image2.png"/><Relationship Id="rId4" Type="http://schemas.openxmlformats.org/officeDocument/2006/relationships/slide" Target="slide20.xml"/><Relationship Id="rId9" Type="http://schemas.openxmlformats.org/officeDocument/2006/relationships/slide" Target="slide18.xml"/><Relationship Id="rId14" Type="http://schemas.openxmlformats.org/officeDocument/2006/relationships/slide" Target="slide8.xml"/><Relationship Id="rId22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slide" Target="slide1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gif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gif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17563" y="104775"/>
            <a:ext cx="10515600" cy="462831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it-IT" sz="1400" b="1" dirty="0" smtClean="0">
                <a:latin typeface="Comic Sans MS" panose="030F0702030302020204" pitchFamily="66" charset="0"/>
              </a:rPr>
              <a:t>QUANTO VALE IL NOSTRO STUDENTE: MISURAZIONE DELLE CAPACITA’ DI MOVIMENTO</a:t>
            </a:r>
            <a:endParaRPr lang="it-IT" sz="1400" b="1" dirty="0">
              <a:latin typeface="Comic Sans MS" panose="030F0702030302020204" pitchFamily="66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8346" y="667178"/>
            <a:ext cx="5157787" cy="44767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BIENNIO</a:t>
            </a:r>
            <a:r>
              <a:rPr lang="it-IT" dirty="0" smtClean="0">
                <a:latin typeface="Comic Sans MS" panose="030F0702030302020204" pitchFamily="66" charset="0"/>
              </a:rPr>
              <a:t> </a:t>
            </a:r>
            <a:endParaRPr lang="it-IT" dirty="0">
              <a:latin typeface="Comic Sans MS" panose="030F0702030302020204" pitchFamily="66" charset="0"/>
            </a:endParaRP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761511947"/>
              </p:ext>
            </p:extLst>
          </p:nvPr>
        </p:nvGraphicFramePr>
        <p:xfrm>
          <a:off x="6071786" y="1151702"/>
          <a:ext cx="6013534" cy="5724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2707"/>
                <a:gridCol w="2058205"/>
                <a:gridCol w="942158"/>
                <a:gridCol w="911765"/>
                <a:gridCol w="898699"/>
              </a:tblGrid>
              <a:tr h="1902099"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 err="1" smtClean="0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rPr>
                        <a:t>FLESSIBILITÀ:essere</a:t>
                      </a:r>
                      <a:r>
                        <a:rPr lang="it-IT" sz="1800" b="1" dirty="0" smtClean="0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rPr>
                        <a:t> in grado di effettuare                                                                                 movimenti di grande ampiezza articolare</a:t>
                      </a:r>
                      <a:endParaRPr lang="it-IT" sz="1800" b="1" dirty="0">
                        <a:solidFill>
                          <a:srgbClr val="FFFF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hlinkClick r:id="rId3" action="ppaction://hlinksldjump"/>
                      </a:endParaRPr>
                    </a:p>
                    <a:p>
                      <a:endParaRPr lang="it-IT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hlinkClick r:id="rId3" action="ppaction://hlinksldjump"/>
                      </a:endParaRPr>
                    </a:p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hlinkClick r:id="rId3" action="ppaction://hlinksldjump"/>
                        </a:rPr>
                        <a:t>Classi terze</a:t>
                      </a:r>
                      <a:endParaRPr lang="it-IT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hlinkClick r:id="rId4" action="ppaction://hlinksldjump"/>
                      </a:endParaRPr>
                    </a:p>
                    <a:p>
                      <a:endParaRPr lang="it-IT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hlinkClick r:id="rId4" action="ppaction://hlinksldjump"/>
                      </a:endParaRPr>
                    </a:p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hlinkClick r:id="rId4" action="ppaction://hlinksldjump"/>
                        </a:rPr>
                        <a:t>Classi quarte</a:t>
                      </a:r>
                      <a:endParaRPr lang="it-IT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hlinkClick r:id="rId5" action="ppaction://hlinksldjump"/>
                      </a:endParaRPr>
                    </a:p>
                    <a:p>
                      <a:endParaRPr lang="it-IT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hlinkClick r:id="rId5" action="ppaction://hlinksldjump"/>
                      </a:endParaRPr>
                    </a:p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hlinkClick r:id="rId5" action="ppaction://hlinksldjump"/>
                        </a:rPr>
                        <a:t>Classi quinte</a:t>
                      </a:r>
                      <a:endParaRPr lang="it-IT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190209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dirty="0" smtClean="0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rPr>
                        <a:t>FORZA ELEVAZIONE: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rPr>
                        <a:t>(arti inferiori): essere in grado   di vincere  la forza di gravità e saltare il più  in alto.</a:t>
                      </a:r>
                    </a:p>
                    <a:p>
                      <a:endParaRPr lang="it-IT" sz="1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b="1" dirty="0" smtClean="0">
                        <a:latin typeface="Comic Sans MS" panose="030F0702030302020204" pitchFamily="66" charset="0"/>
                        <a:hlinkClick r:id="rId6" action="ppaction://hlinksldjump"/>
                      </a:endParaRPr>
                    </a:p>
                    <a:p>
                      <a:endParaRPr lang="it-IT" b="1" dirty="0" smtClean="0">
                        <a:latin typeface="Comic Sans MS" panose="030F0702030302020204" pitchFamily="66" charset="0"/>
                        <a:hlinkClick r:id="rId6" action="ppaction://hlinksldjump"/>
                      </a:endParaRPr>
                    </a:p>
                    <a:p>
                      <a:r>
                        <a:rPr lang="it-IT" b="1" dirty="0" smtClean="0">
                          <a:latin typeface="Comic Sans MS" panose="030F0702030302020204" pitchFamily="66" charset="0"/>
                          <a:hlinkClick r:id="rId6" action="ppaction://hlinksldjump"/>
                        </a:rPr>
                        <a:t>Classi terze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b="1" dirty="0" smtClean="0">
                        <a:latin typeface="Comic Sans MS" panose="030F0702030302020204" pitchFamily="66" charset="0"/>
                        <a:hlinkClick r:id="rId7" action="ppaction://hlinksldjump"/>
                      </a:endParaRPr>
                    </a:p>
                    <a:p>
                      <a:endParaRPr lang="it-IT" b="1" dirty="0" smtClean="0">
                        <a:latin typeface="Comic Sans MS" panose="030F0702030302020204" pitchFamily="66" charset="0"/>
                        <a:hlinkClick r:id="rId7" action="ppaction://hlinksldjump"/>
                      </a:endParaRPr>
                    </a:p>
                    <a:p>
                      <a:r>
                        <a:rPr lang="it-IT" b="1" dirty="0" smtClean="0">
                          <a:latin typeface="Comic Sans MS" panose="030F0702030302020204" pitchFamily="66" charset="0"/>
                          <a:hlinkClick r:id="rId7" action="ppaction://hlinksldjump"/>
                        </a:rPr>
                        <a:t>Classi quarte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b="1" dirty="0" smtClean="0">
                        <a:latin typeface="Comic Sans MS" panose="030F0702030302020204" pitchFamily="66" charset="0"/>
                        <a:hlinkClick r:id="rId8" action="ppaction://hlinksldjump"/>
                      </a:endParaRPr>
                    </a:p>
                    <a:p>
                      <a:endParaRPr lang="it-IT" b="1" dirty="0" smtClean="0">
                        <a:latin typeface="Comic Sans MS" panose="030F0702030302020204" pitchFamily="66" charset="0"/>
                        <a:hlinkClick r:id="rId8" action="ppaction://hlinksldjump"/>
                      </a:endParaRPr>
                    </a:p>
                    <a:p>
                      <a:r>
                        <a:rPr lang="it-IT" b="1" dirty="0" smtClean="0">
                          <a:latin typeface="Comic Sans MS" panose="030F0702030302020204" pitchFamily="66" charset="0"/>
                          <a:hlinkClick r:id="rId8" action="ppaction://hlinksldjump"/>
                        </a:rPr>
                        <a:t>Classi quinte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190209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 smtClean="0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rPr>
                        <a:t>FORZA PIEGAMENTI SULLE BRACCIA:</a:t>
                      </a:r>
                    </a:p>
                    <a:p>
                      <a:r>
                        <a:rPr lang="it-IT" sz="1600" b="1" dirty="0" smtClean="0">
                          <a:solidFill>
                            <a:srgbClr val="FFFF00"/>
                          </a:solidFill>
                          <a:latin typeface="Comic Sans MS" panose="030F0702030302020204" pitchFamily="66" charset="0"/>
                        </a:rPr>
                        <a:t>(arti superiori):  essere in grado di vincere la resistenza del corpo.</a:t>
                      </a:r>
                    </a:p>
                    <a:p>
                      <a:endParaRPr lang="it-IT" sz="12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b="1" dirty="0" smtClean="0">
                        <a:latin typeface="Comic Sans MS" panose="030F0702030302020204" pitchFamily="66" charset="0"/>
                        <a:hlinkClick r:id="rId9" action="ppaction://hlinksldjump"/>
                      </a:endParaRPr>
                    </a:p>
                    <a:p>
                      <a:endParaRPr lang="it-IT" b="1" dirty="0" smtClean="0">
                        <a:latin typeface="Comic Sans MS" panose="030F0702030302020204" pitchFamily="66" charset="0"/>
                        <a:hlinkClick r:id="rId9" action="ppaction://hlinksldjump"/>
                      </a:endParaRPr>
                    </a:p>
                    <a:p>
                      <a:r>
                        <a:rPr lang="it-IT" b="1" dirty="0" smtClean="0">
                          <a:latin typeface="Comic Sans MS" panose="030F0702030302020204" pitchFamily="66" charset="0"/>
                          <a:hlinkClick r:id="rId9" action="ppaction://hlinksldjump"/>
                        </a:rPr>
                        <a:t>Classi terze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b="1" dirty="0" smtClean="0">
                        <a:latin typeface="Comic Sans MS" panose="030F0702030302020204" pitchFamily="66" charset="0"/>
                        <a:hlinkClick r:id="rId10" action="ppaction://hlinksldjump"/>
                      </a:endParaRPr>
                    </a:p>
                    <a:p>
                      <a:endParaRPr lang="it-IT" b="1" dirty="0" smtClean="0">
                        <a:latin typeface="Comic Sans MS" panose="030F0702030302020204" pitchFamily="66" charset="0"/>
                        <a:hlinkClick r:id="rId10" action="ppaction://hlinksldjump"/>
                      </a:endParaRPr>
                    </a:p>
                    <a:p>
                      <a:r>
                        <a:rPr lang="it-IT" b="1" dirty="0" smtClean="0">
                          <a:latin typeface="Comic Sans MS" panose="030F0702030302020204" pitchFamily="66" charset="0"/>
                          <a:hlinkClick r:id="rId10" action="ppaction://hlinksldjump"/>
                        </a:rPr>
                        <a:t>Classi quarte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b="1" dirty="0" smtClean="0">
                        <a:latin typeface="Comic Sans MS" panose="030F0702030302020204" pitchFamily="66" charset="0"/>
                        <a:hlinkClick r:id="rId11" action="ppaction://hlinksldjump"/>
                      </a:endParaRPr>
                    </a:p>
                    <a:p>
                      <a:endParaRPr lang="it-IT" b="1" dirty="0" smtClean="0">
                        <a:latin typeface="Comic Sans MS" panose="030F0702030302020204" pitchFamily="66" charset="0"/>
                        <a:hlinkClick r:id="rId11" action="ppaction://hlinksldjump"/>
                      </a:endParaRPr>
                    </a:p>
                    <a:p>
                      <a:r>
                        <a:rPr lang="it-IT" b="1" dirty="0" smtClean="0">
                          <a:latin typeface="Comic Sans MS" panose="030F0702030302020204" pitchFamily="66" charset="0"/>
                          <a:hlinkClick r:id="rId11" action="ppaction://hlinksldjump"/>
                        </a:rPr>
                        <a:t>Classi quinte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32884" y="651302"/>
            <a:ext cx="5135481" cy="436709"/>
          </a:xfrm>
          <a:solidFill>
            <a:srgbClr val="00B050"/>
          </a:solidFill>
        </p:spPr>
        <p:txBody>
          <a:bodyPr/>
          <a:lstStyle/>
          <a:p>
            <a:pPr algn="ctr"/>
            <a:r>
              <a:rPr lang="it-IT" dirty="0" smtClean="0">
                <a:latin typeface="Comic Sans MS" panose="030F0702030302020204" pitchFamily="66" charset="0"/>
              </a:rPr>
              <a:t>TRIENNIO</a:t>
            </a: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02587" y="1778951"/>
            <a:ext cx="1143000" cy="642775"/>
          </a:xfrm>
          <a:prstGeom prst="rect">
            <a:avLst/>
          </a:prstGeom>
        </p:spPr>
      </p:pic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3280351"/>
              </p:ext>
            </p:extLst>
          </p:nvPr>
        </p:nvGraphicFramePr>
        <p:xfrm>
          <a:off x="63085" y="1154981"/>
          <a:ext cx="5912265" cy="5820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227"/>
                <a:gridCol w="3016768"/>
                <a:gridCol w="995002"/>
                <a:gridCol w="911268"/>
              </a:tblGrid>
              <a:tr h="216954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FLESSIBILITA’: essere in grado di effettuare                                                                                 movimenti di grande ampiezza articolare.</a:t>
                      </a:r>
                    </a:p>
                    <a:p>
                      <a:endParaRPr lang="it-IT" sz="13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3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3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3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3" action="ppaction://hlinksldjump"/>
                      </a:endParaRP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3" action="ppaction://hlinksldjump"/>
                        </a:rPr>
                        <a:t>CLASSI </a:t>
                      </a: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3" action="ppaction://hlinksldjump"/>
                        </a:rPr>
                        <a:t>PRIME</a:t>
                      </a:r>
                      <a:endParaRPr lang="it-IT" sz="11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4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4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4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4" action="ppaction://hlinksldjump"/>
                      </a:endParaRP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4" action="ppaction://hlinksldjump"/>
                        </a:rPr>
                        <a:t>CLASSI </a:t>
                      </a: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4" action="ppaction://hlinksldjump"/>
                        </a:rPr>
                        <a:t>SECONDE</a:t>
                      </a:r>
                      <a:endParaRPr lang="it-IT" sz="11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1772307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t">
                        <a:spcBef>
                          <a:spcPts val="0"/>
                        </a:spcBef>
                      </a:pPr>
                      <a:r>
                        <a:rPr lang="it-IT" sz="2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FORZA-ELEVAZIONE (arti inferiori): essere in grado   di vincere  la forza di gravità e saltare il più  in alto.</a:t>
                      </a:r>
                    </a:p>
                    <a:p>
                      <a:endParaRPr lang="it-IT" sz="18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5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5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5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5" action="ppaction://hlinksldjump"/>
                      </a:endParaRP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5" action="ppaction://hlinksldjump"/>
                        </a:rPr>
                        <a:t>CLASSI </a:t>
                      </a: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5" action="ppaction://hlinksldjump"/>
                        </a:rPr>
                        <a:t>PRIME</a:t>
                      </a:r>
                      <a:endParaRPr lang="it-IT" sz="11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6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6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6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6" action="ppaction://hlinksldjump"/>
                      </a:endParaRP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6" action="ppaction://hlinksldjump"/>
                        </a:rPr>
                        <a:t>CLASSI </a:t>
                      </a: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6" action="ppaction://hlinksldjump"/>
                        </a:rPr>
                        <a:t>SECONDE</a:t>
                      </a:r>
                      <a:endParaRPr lang="it-IT" sz="11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176116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  <a:hlinkClick r:id="rId17" action="ppaction://hlinksldjump"/>
                        </a:rPr>
                        <a:t> </a:t>
                      </a:r>
                      <a:r>
                        <a:rPr kumimoji="0" lang="it-IT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FORZA PIEGAMENTI SULLE BRACCIA (arti superiori):  essere in grado di vincere la resistenza del corpo.</a:t>
                      </a:r>
                      <a:endParaRPr lang="it-IT" sz="2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7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7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7" action="ppaction://hlinksldjump"/>
                      </a:endParaRP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7" action="ppaction://hlinksldjump"/>
                        </a:rPr>
                        <a:t>CLASSI </a:t>
                      </a: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7" action="ppaction://hlinksldjump"/>
                        </a:rPr>
                        <a:t>PRIME</a:t>
                      </a:r>
                      <a:endParaRPr lang="it-IT" sz="11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8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8" action="ppaction://hlinksldjump"/>
                      </a:endParaRPr>
                    </a:p>
                    <a:p>
                      <a:endParaRPr lang="it-IT" sz="1100" b="1" dirty="0" smtClean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hlinkClick r:id="rId18" action="ppaction://hlinksldjump"/>
                      </a:endParaRP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8" action="ppaction://hlinksldjump"/>
                        </a:rPr>
                        <a:t>CLASSI </a:t>
                      </a:r>
                    </a:p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8" action="ppaction://hlinksldjump"/>
                        </a:rPr>
                        <a:t>SECONDE</a:t>
                      </a:r>
                      <a:endParaRPr lang="it-IT" sz="11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pic>
        <p:nvPicPr>
          <p:cNvPr id="8" name="Immagine 7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45480" y="1691804"/>
            <a:ext cx="881378" cy="88137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07657" y="3717931"/>
            <a:ext cx="919201" cy="1167634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4120" y="3274479"/>
            <a:ext cx="761999" cy="1635123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4206" y="5493698"/>
            <a:ext cx="1059762" cy="760167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568" y="5589625"/>
            <a:ext cx="881378" cy="88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126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710940" y="6539230"/>
            <a:ext cx="4770120" cy="318770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7744" y="114611"/>
            <a:ext cx="10236536" cy="64561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20890" y="1093470"/>
            <a:ext cx="4263390" cy="1625059"/>
          </a:xfrm>
          <a:prstGeom prst="rect">
            <a:avLst/>
          </a:prstGeom>
        </p:spPr>
      </p:pic>
      <p:sp>
        <p:nvSpPr>
          <p:cNvPr id="4" name="Freccia in giù 3"/>
          <p:cNvSpPr/>
          <p:nvPr/>
        </p:nvSpPr>
        <p:spPr>
          <a:xfrm>
            <a:off x="198120" y="5623560"/>
            <a:ext cx="350520" cy="64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001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792680" y="6539230"/>
            <a:ext cx="4693920" cy="318770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9801" y="111137"/>
            <a:ext cx="9980753" cy="64280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pic>
        <p:nvPicPr>
          <p:cNvPr id="4" name="Immagine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" y="5444839"/>
            <a:ext cx="834041" cy="83404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8225" y="711517"/>
            <a:ext cx="353377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504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2560" y="-22511"/>
            <a:ext cx="9418320" cy="699613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588" y="335280"/>
            <a:ext cx="1628504" cy="2072640"/>
          </a:xfrm>
          <a:prstGeom prst="rect">
            <a:avLst/>
          </a:prstGeom>
        </p:spPr>
      </p:pic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520440" y="6674527"/>
            <a:ext cx="5242560" cy="366945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8291" y="5788094"/>
            <a:ext cx="390178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533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0" y="29591"/>
            <a:ext cx="8884920" cy="649709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54440" y="397763"/>
            <a:ext cx="1600200" cy="3433763"/>
          </a:xfrm>
          <a:prstGeom prst="rect">
            <a:avLst/>
          </a:prstGeom>
        </p:spPr>
      </p:pic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901440" y="6478270"/>
            <a:ext cx="4953000" cy="379730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7" name="Immagine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5325903"/>
            <a:ext cx="996633" cy="99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483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454187" y="6463030"/>
            <a:ext cx="4770120" cy="394970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8680" y="49951"/>
            <a:ext cx="10073640" cy="651181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90344" y="697904"/>
            <a:ext cx="2017951" cy="20179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6871" y="4730467"/>
            <a:ext cx="390178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573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434999" y="6493510"/>
            <a:ext cx="4663440" cy="364490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" y="120197"/>
            <a:ext cx="11384280" cy="643360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48218" y="561732"/>
            <a:ext cx="2908044" cy="1664352"/>
          </a:xfrm>
          <a:prstGeom prst="rect">
            <a:avLst/>
          </a:prstGeom>
        </p:spPr>
      </p:pic>
      <p:pic>
        <p:nvPicPr>
          <p:cNvPr id="8" name="Immagin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3225" y="5383083"/>
            <a:ext cx="719390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18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093720" y="6463030"/>
            <a:ext cx="5135880" cy="394970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574" y="4559779"/>
            <a:ext cx="402371" cy="66452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6025" y="203601"/>
            <a:ext cx="10774680" cy="630502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40240" y="203601"/>
            <a:ext cx="2060465" cy="332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278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429000" y="6410424"/>
            <a:ext cx="4724400" cy="447576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5" name="Immagin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691034"/>
            <a:ext cx="725487" cy="71939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5487" y="346509"/>
            <a:ext cx="10972800" cy="606391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65870" y="148389"/>
            <a:ext cx="3206995" cy="180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608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2987040" y="6402452"/>
            <a:ext cx="5166360" cy="455548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5662" y="152400"/>
            <a:ext cx="10539098" cy="625005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70720" y="268605"/>
            <a:ext cx="1325880" cy="284511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583" y="4867627"/>
            <a:ext cx="396274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27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429000" y="6447562"/>
            <a:ext cx="4800600" cy="379730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3440" y="167745"/>
            <a:ext cx="10469880" cy="627981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97240" y="167744"/>
            <a:ext cx="2804197" cy="3865785"/>
          </a:xfrm>
          <a:prstGeom prst="rect">
            <a:avLst/>
          </a:prstGeom>
        </p:spPr>
      </p:pic>
      <p:pic>
        <p:nvPicPr>
          <p:cNvPr id="5" name="Immagin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7953" y="5385785"/>
            <a:ext cx="72548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98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322320" y="6579235"/>
            <a:ext cx="5059680" cy="318770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247090"/>
            <a:ext cx="10805159" cy="618524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10298" y="883920"/>
            <a:ext cx="1892764" cy="149660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814" y="5108419"/>
            <a:ext cx="402371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437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413760" y="6418582"/>
            <a:ext cx="4983480" cy="364490"/>
          </a:xfrm>
        </p:spPr>
        <p:txBody>
          <a:bodyPr/>
          <a:lstStyle/>
          <a:p>
            <a:r>
              <a:rPr lang="it-IT" dirty="0" smtClean="0"/>
              <a:t>quanto vale il nostro studente: misurazione delle capacità di movimento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83864"/>
            <a:ext cx="10317480" cy="613471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37140" y="935861"/>
            <a:ext cx="1649020" cy="1615365"/>
          </a:xfrm>
          <a:prstGeom prst="rect">
            <a:avLst/>
          </a:prstGeom>
        </p:spPr>
      </p:pic>
      <p:pic>
        <p:nvPicPr>
          <p:cNvPr id="6" name="Immagin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3193" y="5466877"/>
            <a:ext cx="725487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386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1312" y="477680"/>
            <a:ext cx="9649128" cy="58786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  <p:pic>
        <p:nvPicPr>
          <p:cNvPr id="4" name="Immagine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966" y="5691828"/>
            <a:ext cx="408467" cy="66452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50395" y="0"/>
            <a:ext cx="3641606" cy="239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262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0680" y="614153"/>
            <a:ext cx="9098280" cy="5742197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Immagine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3328" y="5630863"/>
            <a:ext cx="731583" cy="72548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55480" y="0"/>
            <a:ext cx="2636520" cy="359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039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2230" y="652022"/>
            <a:ext cx="9772010" cy="5704328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4678" y="5337019"/>
            <a:ext cx="414564" cy="66452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88880" y="0"/>
            <a:ext cx="2103120" cy="451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739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1943" y="579121"/>
            <a:ext cx="9328113" cy="5644460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6" name="Immagine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528" y="5498094"/>
            <a:ext cx="731583" cy="72548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50356" y="0"/>
            <a:ext cx="281940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056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17320" y="501311"/>
            <a:ext cx="9570166" cy="5855039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110" y="5425411"/>
            <a:ext cx="420660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340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2962" y="441960"/>
            <a:ext cx="9766075" cy="5914390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Immagine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1720" y="5489416"/>
            <a:ext cx="737680" cy="72548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1444" y="1168877"/>
            <a:ext cx="4460556" cy="148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917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9146" y="411480"/>
            <a:ext cx="9959839" cy="5944870"/>
          </a:xfrm>
          <a:prstGeom prst="rect">
            <a:avLst/>
          </a:prstGeom>
          <a:gradFill>
            <a:gsLst>
              <a:gs pos="0">
                <a:srgbClr val="7030A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350" y="5318731"/>
            <a:ext cx="420660" cy="67061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16189" y="411480"/>
            <a:ext cx="4575811" cy="295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13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9172" y="584123"/>
            <a:ext cx="9473655" cy="5772227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Immagine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7232" y="5624767"/>
            <a:ext cx="743776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637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7280" y="601528"/>
            <a:ext cx="10241280" cy="563510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01" y="5269962"/>
            <a:ext cx="426757" cy="67671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38360" y="601528"/>
            <a:ext cx="1417320" cy="304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084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160" y="541753"/>
            <a:ext cx="9913413" cy="5814597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Immagine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4651" y="5624767"/>
            <a:ext cx="743776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234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595540"/>
            <a:ext cx="9450424" cy="5760810"/>
          </a:xfrm>
          <a:prstGeom prst="rect">
            <a:avLst/>
          </a:prstGeom>
          <a:gradFill>
            <a:gsLst>
              <a:gs pos="0">
                <a:srgbClr val="0070C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21" y="5480274"/>
            <a:ext cx="426757" cy="68281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46783" y="741045"/>
            <a:ext cx="2212658" cy="168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289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6840" y="511485"/>
            <a:ext cx="9677400" cy="5844865"/>
          </a:xfrm>
          <a:prstGeom prst="rect">
            <a:avLst/>
          </a:prstGeom>
          <a:gradFill>
            <a:gsLst>
              <a:gs pos="0">
                <a:srgbClr val="0070C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7" name="Immagin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9152" y="5471128"/>
            <a:ext cx="743776" cy="731583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40882" y="1447801"/>
            <a:ext cx="3820476" cy="127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04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502072"/>
            <a:ext cx="9966960" cy="5854278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01" y="5251674"/>
            <a:ext cx="426757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890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63040" y="453942"/>
            <a:ext cx="9645162" cy="5902408"/>
          </a:xfrm>
          <a:prstGeom prst="rect">
            <a:avLst/>
          </a:prstGeom>
          <a:solidFill>
            <a:srgbClr val="7030A0"/>
          </a:solidFill>
        </p:spPr>
      </p:pic>
      <p:pic>
        <p:nvPicPr>
          <p:cNvPr id="4" name="Immagine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8192" y="5346160"/>
            <a:ext cx="743776" cy="73768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05626" y="1451610"/>
            <a:ext cx="2702576" cy="179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443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0640" y="568967"/>
            <a:ext cx="9570720" cy="578738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8413" y="5126706"/>
            <a:ext cx="432854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319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5360" y="401879"/>
            <a:ext cx="10241279" cy="595447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Immagine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635" y="5562600"/>
            <a:ext cx="66675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789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21723" y="521123"/>
            <a:ext cx="9548553" cy="58352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893" y="5157186"/>
            <a:ext cx="432854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4374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quanto vale il nostro studente: misurazione delle capacità di movimento</a:t>
            </a:r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09083" y="540572"/>
            <a:ext cx="9573831" cy="58157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Immagine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099" y="5455892"/>
            <a:ext cx="66452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27880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482</Words>
  <Application>Microsoft Office PowerPoint</Application>
  <PresentationFormat>Personalizzato</PresentationFormat>
  <Paragraphs>105</Paragraphs>
  <Slides>31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2" baseType="lpstr">
      <vt:lpstr>Tema di Office</vt:lpstr>
      <vt:lpstr>QUANTO VALE IL NOSTRO STUDENTE: MISURAZIONE DELLE CAPACITA’ DI MOVIMENTO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QUANTO VALE IL NOSTRO STUDENTE: MISURAZIONE DELLE CAPACITA’’DI MOVIMENTO</dc:title>
  <dc:creator>enzo de renzis</dc:creator>
  <cp:lastModifiedBy>utente</cp:lastModifiedBy>
  <cp:revision>50</cp:revision>
  <dcterms:created xsi:type="dcterms:W3CDTF">2016-11-01T11:35:23Z</dcterms:created>
  <dcterms:modified xsi:type="dcterms:W3CDTF">2017-01-10T12:18:12Z</dcterms:modified>
</cp:coreProperties>
</file>